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Paytone One" charset="1" panose="00000500000000000000"/>
      <p:regular r:id="rId24"/>
    </p:embeddedFont>
    <p:embeddedFont>
      <p:font typeface="Quicksand Bold" charset="1" panose="00000800000000000000"/>
      <p:regular r:id="rId25"/>
    </p:embeddedFont>
    <p:embeddedFont>
      <p:font typeface="Arimo" charset="1" panose="020B0604020202020204"/>
      <p:regular r:id="rId26"/>
    </p:embeddedFont>
    <p:embeddedFont>
      <p:font typeface="Arimo Bold" charset="1" panose="020B0704020202020204"/>
      <p:regular r:id="rId27"/>
    </p:embeddedFont>
    <p:embeddedFont>
      <p:font typeface="Canva Sans" charset="1" panose="020B0503030501040103"/>
      <p:regular r:id="rId28"/>
    </p:embeddedFont>
    <p:embeddedFont>
      <p:font typeface="Chewy" charset="1" panose="02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VAF2SLtKcFo.mp4" Type="http://schemas.openxmlformats.org/officeDocument/2006/relationships/video"/><Relationship Id="rId4" Target="../media/VAF2SLtKcFo.mp4" Type="http://schemas.microsoft.com/office/2007/relationships/media"/></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7.png" Type="http://schemas.openxmlformats.org/officeDocument/2006/relationships/image"/><Relationship Id="rId5" Target="../media/image58.sv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svg" Type="http://schemas.openxmlformats.org/officeDocument/2006/relationships/image"/><Relationship Id="rId4" Target="../media/image6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png" Type="http://schemas.openxmlformats.org/officeDocument/2006/relationships/image"/><Relationship Id="rId4" Target="../media/image69.sv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57.png" Type="http://schemas.openxmlformats.org/officeDocument/2006/relationships/image"/><Relationship Id="rId8" Target="../media/image5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66.pn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 Id="rId7" Target="../media/image74.png" Type="http://schemas.openxmlformats.org/officeDocument/2006/relationships/image"/><Relationship Id="rId8" Target="../media/image75.svg" Type="http://schemas.openxmlformats.org/officeDocument/2006/relationships/image"/><Relationship Id="rId9" Target="../media/image6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4580789" y="0"/>
            <a:ext cx="4701724" cy="2222633"/>
          </a:xfrm>
          <a:custGeom>
            <a:avLst/>
            <a:gdLst/>
            <a:ahLst/>
            <a:cxnLst/>
            <a:rect r="r" b="b" t="t" l="l"/>
            <a:pathLst>
              <a:path h="2222633" w="4701724">
                <a:moveTo>
                  <a:pt x="0" y="0"/>
                </a:moveTo>
                <a:lnTo>
                  <a:pt x="4701724" y="0"/>
                </a:lnTo>
                <a:lnTo>
                  <a:pt x="4701724" y="2222633"/>
                </a:lnTo>
                <a:lnTo>
                  <a:pt x="0" y="2222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423086">
            <a:off x="166746" y="-4626437"/>
            <a:ext cx="5323671" cy="7857779"/>
          </a:xfrm>
          <a:custGeom>
            <a:avLst/>
            <a:gdLst/>
            <a:ahLst/>
            <a:cxnLst/>
            <a:rect r="r" b="b" t="t" l="l"/>
            <a:pathLst>
              <a:path h="7857779" w="5323671">
                <a:moveTo>
                  <a:pt x="0" y="0"/>
                </a:moveTo>
                <a:lnTo>
                  <a:pt x="5323671" y="0"/>
                </a:lnTo>
                <a:lnTo>
                  <a:pt x="5323671" y="7857780"/>
                </a:lnTo>
                <a:lnTo>
                  <a:pt x="0" y="7857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24406" y="7950069"/>
            <a:ext cx="5614490" cy="4130953"/>
          </a:xfrm>
          <a:custGeom>
            <a:avLst/>
            <a:gdLst/>
            <a:ahLst/>
            <a:cxnLst/>
            <a:rect r="r" b="b" t="t" l="l"/>
            <a:pathLst>
              <a:path h="4130953" w="5614490">
                <a:moveTo>
                  <a:pt x="0" y="0"/>
                </a:moveTo>
                <a:lnTo>
                  <a:pt x="5614490" y="0"/>
                </a:lnTo>
                <a:lnTo>
                  <a:pt x="5614490" y="4130953"/>
                </a:lnTo>
                <a:lnTo>
                  <a:pt x="0" y="4130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8897882">
            <a:off x="15681947" y="7636750"/>
            <a:ext cx="3154705" cy="2291105"/>
          </a:xfrm>
          <a:custGeom>
            <a:avLst/>
            <a:gdLst/>
            <a:ahLst/>
            <a:cxnLst/>
            <a:rect r="r" b="b" t="t" l="l"/>
            <a:pathLst>
              <a:path h="2291105" w="3154705">
                <a:moveTo>
                  <a:pt x="0" y="0"/>
                </a:moveTo>
                <a:lnTo>
                  <a:pt x="3154706" y="0"/>
                </a:lnTo>
                <a:lnTo>
                  <a:pt x="3154706" y="2291105"/>
                </a:lnTo>
                <a:lnTo>
                  <a:pt x="0" y="22911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89017" y="6978775"/>
            <a:ext cx="5181796" cy="5106425"/>
          </a:xfrm>
          <a:custGeom>
            <a:avLst/>
            <a:gdLst/>
            <a:ahLst/>
            <a:cxnLst/>
            <a:rect r="r" b="b" t="t" l="l"/>
            <a:pathLst>
              <a:path h="5106425" w="5181796">
                <a:moveTo>
                  <a:pt x="0" y="0"/>
                </a:moveTo>
                <a:lnTo>
                  <a:pt x="5181796" y="0"/>
                </a:lnTo>
                <a:lnTo>
                  <a:pt x="5181796" y="5106424"/>
                </a:lnTo>
                <a:lnTo>
                  <a:pt x="0" y="510642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4423086">
            <a:off x="-24920" y="-4936755"/>
            <a:ext cx="5323671" cy="7857779"/>
          </a:xfrm>
          <a:custGeom>
            <a:avLst/>
            <a:gdLst/>
            <a:ahLst/>
            <a:cxnLst/>
            <a:rect r="r" b="b" t="t" l="l"/>
            <a:pathLst>
              <a:path h="7857779" w="5323671">
                <a:moveTo>
                  <a:pt x="0" y="0"/>
                </a:moveTo>
                <a:lnTo>
                  <a:pt x="5323671" y="0"/>
                </a:lnTo>
                <a:lnTo>
                  <a:pt x="5323671" y="7857779"/>
                </a:lnTo>
                <a:lnTo>
                  <a:pt x="0" y="78577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8" id="8"/>
          <p:cNvGrpSpPr/>
          <p:nvPr/>
        </p:nvGrpSpPr>
        <p:grpSpPr>
          <a:xfrm rot="0">
            <a:off x="4298176" y="3074828"/>
            <a:ext cx="11017135" cy="4078154"/>
            <a:chOff x="0" y="0"/>
            <a:chExt cx="1646835" cy="609600"/>
          </a:xfrm>
        </p:grpSpPr>
        <p:sp>
          <p:nvSpPr>
            <p:cNvPr name="Freeform 9" id="9"/>
            <p:cNvSpPr/>
            <p:nvPr/>
          </p:nvSpPr>
          <p:spPr>
            <a:xfrm flipH="false" flipV="false" rot="0">
              <a:off x="0" y="0"/>
              <a:ext cx="1646835" cy="609600"/>
            </a:xfrm>
            <a:custGeom>
              <a:avLst/>
              <a:gdLst/>
              <a:ahLst/>
              <a:cxnLst/>
              <a:rect r="r" b="b" t="t" l="l"/>
              <a:pathLst>
                <a:path h="609600" w="1646835">
                  <a:moveTo>
                    <a:pt x="1443635" y="0"/>
                  </a:moveTo>
                  <a:lnTo>
                    <a:pt x="0" y="0"/>
                  </a:lnTo>
                  <a:lnTo>
                    <a:pt x="203200" y="609600"/>
                  </a:lnTo>
                  <a:lnTo>
                    <a:pt x="1646835" y="609600"/>
                  </a:lnTo>
                  <a:lnTo>
                    <a:pt x="1443635" y="0"/>
                  </a:lnTo>
                  <a:close/>
                </a:path>
              </a:pathLst>
            </a:custGeom>
            <a:solidFill>
              <a:srgbClr val="C3714B"/>
            </a:solidFill>
          </p:spPr>
        </p:sp>
        <p:sp>
          <p:nvSpPr>
            <p:cNvPr name="TextBox 10" id="10"/>
            <p:cNvSpPr txBox="true"/>
            <p:nvPr/>
          </p:nvSpPr>
          <p:spPr>
            <a:xfrm>
              <a:off x="101600" y="-57150"/>
              <a:ext cx="1443635" cy="666750"/>
            </a:xfrm>
            <a:prstGeom prst="rect">
              <a:avLst/>
            </a:prstGeom>
          </p:spPr>
          <p:txBody>
            <a:bodyPr anchor="ctr" rtlCol="false" tIns="50800" lIns="50800" bIns="50800" rIns="50800"/>
            <a:lstStyle/>
            <a:p>
              <a:pPr algn="ctr">
                <a:lnSpc>
                  <a:spcPts val="3631"/>
                </a:lnSpc>
              </a:pPr>
            </a:p>
          </p:txBody>
        </p:sp>
      </p:grpSp>
      <p:grpSp>
        <p:nvGrpSpPr>
          <p:cNvPr name="Group 11" id="11"/>
          <p:cNvGrpSpPr/>
          <p:nvPr/>
        </p:nvGrpSpPr>
        <p:grpSpPr>
          <a:xfrm rot="0">
            <a:off x="3614160" y="2648731"/>
            <a:ext cx="11017135" cy="4078154"/>
            <a:chOff x="0" y="0"/>
            <a:chExt cx="1646835" cy="609600"/>
          </a:xfrm>
        </p:grpSpPr>
        <p:sp>
          <p:nvSpPr>
            <p:cNvPr name="Freeform 12" id="12"/>
            <p:cNvSpPr/>
            <p:nvPr/>
          </p:nvSpPr>
          <p:spPr>
            <a:xfrm flipH="false" flipV="false" rot="0">
              <a:off x="0" y="0"/>
              <a:ext cx="1646835" cy="609600"/>
            </a:xfrm>
            <a:custGeom>
              <a:avLst/>
              <a:gdLst/>
              <a:ahLst/>
              <a:cxnLst/>
              <a:rect r="r" b="b" t="t" l="l"/>
              <a:pathLst>
                <a:path h="609600" w="1646835">
                  <a:moveTo>
                    <a:pt x="1443635" y="0"/>
                  </a:moveTo>
                  <a:lnTo>
                    <a:pt x="0" y="0"/>
                  </a:lnTo>
                  <a:lnTo>
                    <a:pt x="203200" y="609600"/>
                  </a:lnTo>
                  <a:lnTo>
                    <a:pt x="1646835" y="609600"/>
                  </a:lnTo>
                  <a:lnTo>
                    <a:pt x="1443635" y="0"/>
                  </a:lnTo>
                  <a:close/>
                </a:path>
              </a:pathLst>
            </a:custGeom>
            <a:solidFill>
              <a:srgbClr val="AD5545"/>
            </a:solidFill>
          </p:spPr>
        </p:sp>
        <p:sp>
          <p:nvSpPr>
            <p:cNvPr name="TextBox 13" id="13"/>
            <p:cNvSpPr txBox="true"/>
            <p:nvPr/>
          </p:nvSpPr>
          <p:spPr>
            <a:xfrm>
              <a:off x="101600" y="-57150"/>
              <a:ext cx="1443635" cy="666750"/>
            </a:xfrm>
            <a:prstGeom prst="rect">
              <a:avLst/>
            </a:prstGeom>
          </p:spPr>
          <p:txBody>
            <a:bodyPr anchor="ctr" rtlCol="false" tIns="50800" lIns="50800" bIns="50800" rIns="50800"/>
            <a:lstStyle/>
            <a:p>
              <a:pPr algn="ctr">
                <a:lnSpc>
                  <a:spcPts val="3631"/>
                </a:lnSpc>
              </a:pPr>
            </a:p>
          </p:txBody>
        </p:sp>
      </p:grpSp>
      <p:sp>
        <p:nvSpPr>
          <p:cNvPr name="TextBox 14" id="14"/>
          <p:cNvSpPr txBox="true"/>
          <p:nvPr/>
        </p:nvSpPr>
        <p:spPr>
          <a:xfrm rot="0">
            <a:off x="4298176" y="2903378"/>
            <a:ext cx="10003302"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ea typeface="Paytone One"/>
                <a:cs typeface="Paytone One"/>
                <a:sym typeface="Paytone One"/>
              </a:rPr>
              <a:t>Water Level Indicator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0" y="0"/>
            <a:ext cx="5071653" cy="4158834"/>
            <a:chOff x="0" y="0"/>
            <a:chExt cx="6762204" cy="5545113"/>
          </a:xfrm>
        </p:grpSpPr>
        <p:sp>
          <p:nvSpPr>
            <p:cNvPr name="Freeform 3" id="3"/>
            <p:cNvSpPr/>
            <p:nvPr/>
          </p:nvSpPr>
          <p:spPr>
            <a:xfrm flipH="false" flipV="false" rot="0">
              <a:off x="0" y="0"/>
              <a:ext cx="6762204" cy="5443513"/>
            </a:xfrm>
            <a:custGeom>
              <a:avLst/>
              <a:gdLst/>
              <a:ahLst/>
              <a:cxnLst/>
              <a:rect r="r" b="b" t="t" l="l"/>
              <a:pathLst>
                <a:path h="5443513" w="6762204">
                  <a:moveTo>
                    <a:pt x="0" y="0"/>
                  </a:moveTo>
                  <a:lnTo>
                    <a:pt x="6762204" y="0"/>
                  </a:lnTo>
                  <a:lnTo>
                    <a:pt x="6762204" y="5443513"/>
                  </a:lnTo>
                  <a:lnTo>
                    <a:pt x="0" y="5443513"/>
                  </a:lnTo>
                  <a:close/>
                </a:path>
              </a:pathLst>
            </a:custGeom>
            <a:solidFill>
              <a:srgbClr val="C58C6F"/>
            </a:solidFill>
          </p:spPr>
        </p:sp>
        <p:sp>
          <p:nvSpPr>
            <p:cNvPr name="Freeform 4" id="4"/>
            <p:cNvSpPr/>
            <p:nvPr/>
          </p:nvSpPr>
          <p:spPr>
            <a:xfrm flipH="false" flipV="false" rot="0">
              <a:off x="0" y="0"/>
              <a:ext cx="6762204" cy="5545113"/>
            </a:xfrm>
            <a:custGeom>
              <a:avLst/>
              <a:gdLst/>
              <a:ahLst/>
              <a:cxnLst/>
              <a:rect r="r" b="b" t="t" l="l"/>
              <a:pathLst>
                <a:path h="5545113" w="6762204">
                  <a:moveTo>
                    <a:pt x="0" y="5443513"/>
                  </a:moveTo>
                  <a:lnTo>
                    <a:pt x="6762204" y="5443513"/>
                  </a:lnTo>
                  <a:lnTo>
                    <a:pt x="6635204" y="5545113"/>
                  </a:lnTo>
                  <a:cubicBezTo>
                    <a:pt x="6635204" y="5545113"/>
                    <a:pt x="5644604" y="5468913"/>
                    <a:pt x="5543004" y="5468913"/>
                  </a:cubicBezTo>
                  <a:lnTo>
                    <a:pt x="1219200" y="5468913"/>
                  </a:lnTo>
                  <a:cubicBezTo>
                    <a:pt x="1117600" y="5468913"/>
                    <a:pt x="127000" y="5545113"/>
                    <a:pt x="127000" y="5545113"/>
                  </a:cubicBezTo>
                  <a:lnTo>
                    <a:pt x="0" y="5443513"/>
                  </a:lnTo>
                  <a:lnTo>
                    <a:pt x="0" y="0"/>
                  </a:lnTo>
                  <a:lnTo>
                    <a:pt x="6762204" y="0"/>
                  </a:lnTo>
                  <a:lnTo>
                    <a:pt x="6762204" y="5443513"/>
                  </a:lnTo>
                  <a:lnTo>
                    <a:pt x="12700" y="5443513"/>
                  </a:lnTo>
                  <a:lnTo>
                    <a:pt x="12700" y="5430813"/>
                  </a:lnTo>
                  <a:lnTo>
                    <a:pt x="6749504" y="5430813"/>
                  </a:lnTo>
                  <a:lnTo>
                    <a:pt x="6749504" y="12700"/>
                  </a:lnTo>
                  <a:lnTo>
                    <a:pt x="12700" y="12700"/>
                  </a:lnTo>
                  <a:lnTo>
                    <a:pt x="12700" y="5443513"/>
                  </a:lnTo>
                </a:path>
              </a:pathLst>
            </a:custGeom>
            <a:solidFill>
              <a:srgbClr val="394C60">
                <a:alpha val="784"/>
              </a:srgbClr>
            </a:solidFill>
          </p:spPr>
        </p:sp>
        <p:sp>
          <p:nvSpPr>
            <p:cNvPr name="TextBox 5" id="5"/>
            <p:cNvSpPr txBox="true"/>
            <p:nvPr/>
          </p:nvSpPr>
          <p:spPr>
            <a:xfrm>
              <a:off x="0" y="-95250"/>
              <a:ext cx="6762204" cy="5081563"/>
            </a:xfrm>
            <a:prstGeom prst="rect">
              <a:avLst/>
            </a:prstGeom>
          </p:spPr>
          <p:txBody>
            <a:bodyPr anchor="t" rtlCol="false" tIns="203200" lIns="203200" bIns="203200" rIns="203200"/>
            <a:lstStyle/>
            <a:p>
              <a:pPr algn="l">
                <a:lnSpc>
                  <a:spcPts val="5319"/>
                </a:lnSpc>
              </a:pPr>
              <a:r>
                <a:rPr lang="en-US" sz="3799">
                  <a:solidFill>
                    <a:srgbClr val="000000"/>
                  </a:solidFill>
                  <a:latin typeface="Arimo"/>
                  <a:ea typeface="Arimo"/>
                  <a:cs typeface="Arimo"/>
                  <a:sym typeface="Arimo"/>
                </a:rPr>
                <a:t>We made little changes in the circuit and we simulated it in Logisim and LT spice . They are as follows :</a:t>
              </a:r>
            </a:p>
          </p:txBody>
        </p:sp>
      </p:grpSp>
      <p:sp>
        <p:nvSpPr>
          <p:cNvPr name="Freeform 6" id="6"/>
          <p:cNvSpPr/>
          <p:nvPr/>
        </p:nvSpPr>
        <p:spPr>
          <a:xfrm flipH="false" flipV="false" rot="0">
            <a:off x="5071653" y="1222162"/>
            <a:ext cx="12980899" cy="9073657"/>
          </a:xfrm>
          <a:custGeom>
            <a:avLst/>
            <a:gdLst/>
            <a:ahLst/>
            <a:cxnLst/>
            <a:rect r="r" b="b" t="t" l="l"/>
            <a:pathLst>
              <a:path h="9073657" w="12980899">
                <a:moveTo>
                  <a:pt x="0" y="0"/>
                </a:moveTo>
                <a:lnTo>
                  <a:pt x="12980899" y="0"/>
                </a:lnTo>
                <a:lnTo>
                  <a:pt x="12980899" y="9073657"/>
                </a:lnTo>
                <a:lnTo>
                  <a:pt x="0" y="9073657"/>
                </a:lnTo>
                <a:lnTo>
                  <a:pt x="0" y="0"/>
                </a:lnTo>
                <a:close/>
              </a:path>
            </a:pathLst>
          </a:custGeom>
          <a:blipFill>
            <a:blip r:embed="rId2"/>
            <a:stretch>
              <a:fillRect l="-3405" t="0" r="-5162"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586640" y="1269803"/>
            <a:ext cx="13415091" cy="8583880"/>
          </a:xfrm>
          <a:custGeom>
            <a:avLst/>
            <a:gdLst/>
            <a:ahLst/>
            <a:cxnLst/>
            <a:rect r="r" b="b" t="t" l="l"/>
            <a:pathLst>
              <a:path h="8583880" w="13415091">
                <a:moveTo>
                  <a:pt x="0" y="0"/>
                </a:moveTo>
                <a:lnTo>
                  <a:pt x="13415091" y="0"/>
                </a:lnTo>
                <a:lnTo>
                  <a:pt x="13415091" y="8583880"/>
                </a:lnTo>
                <a:lnTo>
                  <a:pt x="0" y="8583880"/>
                </a:lnTo>
                <a:lnTo>
                  <a:pt x="0" y="0"/>
                </a:lnTo>
                <a:close/>
              </a:path>
            </a:pathLst>
          </a:custGeom>
          <a:blipFill>
            <a:blip r:embed="rId2"/>
            <a:stretch>
              <a:fillRect l="-1694" t="0" r="-11479" b="0"/>
            </a:stretch>
          </a:blipFill>
        </p:spPr>
      </p:sp>
      <p:grpSp>
        <p:nvGrpSpPr>
          <p:cNvPr name="Group 3" id="3"/>
          <p:cNvGrpSpPr/>
          <p:nvPr/>
        </p:nvGrpSpPr>
        <p:grpSpPr>
          <a:xfrm rot="0">
            <a:off x="6340711" y="152400"/>
            <a:ext cx="5906950" cy="1524000"/>
            <a:chOff x="0" y="0"/>
            <a:chExt cx="7875933" cy="2032000"/>
          </a:xfrm>
        </p:grpSpPr>
        <p:sp>
          <p:nvSpPr>
            <p:cNvPr name="Freeform 4" id="4"/>
            <p:cNvSpPr/>
            <p:nvPr/>
          </p:nvSpPr>
          <p:spPr>
            <a:xfrm flipH="false" flipV="false" rot="0">
              <a:off x="0" y="0"/>
              <a:ext cx="7875932" cy="1930400"/>
            </a:xfrm>
            <a:custGeom>
              <a:avLst/>
              <a:gdLst/>
              <a:ahLst/>
              <a:cxnLst/>
              <a:rect r="r" b="b" t="t" l="l"/>
              <a:pathLst>
                <a:path h="1930400" w="7875932">
                  <a:moveTo>
                    <a:pt x="0" y="0"/>
                  </a:moveTo>
                  <a:lnTo>
                    <a:pt x="7875932" y="0"/>
                  </a:lnTo>
                  <a:lnTo>
                    <a:pt x="7875932" y="1930400"/>
                  </a:lnTo>
                  <a:lnTo>
                    <a:pt x="0" y="1930400"/>
                  </a:lnTo>
                  <a:close/>
                </a:path>
              </a:pathLst>
            </a:custGeom>
            <a:solidFill>
              <a:srgbClr val="C3714B"/>
            </a:solidFill>
          </p:spPr>
        </p:sp>
        <p:sp>
          <p:nvSpPr>
            <p:cNvPr name="Freeform 5" id="5"/>
            <p:cNvSpPr/>
            <p:nvPr/>
          </p:nvSpPr>
          <p:spPr>
            <a:xfrm flipH="false" flipV="false" rot="0">
              <a:off x="0" y="0"/>
              <a:ext cx="7875932" cy="2032000"/>
            </a:xfrm>
            <a:custGeom>
              <a:avLst/>
              <a:gdLst/>
              <a:ahLst/>
              <a:cxnLst/>
              <a:rect r="r" b="b" t="t" l="l"/>
              <a:pathLst>
                <a:path h="2032000" w="7875932">
                  <a:moveTo>
                    <a:pt x="0" y="1930400"/>
                  </a:moveTo>
                  <a:lnTo>
                    <a:pt x="7875932" y="1930400"/>
                  </a:lnTo>
                  <a:lnTo>
                    <a:pt x="7748932" y="2032000"/>
                  </a:lnTo>
                  <a:cubicBezTo>
                    <a:pt x="7748932" y="2032000"/>
                    <a:pt x="6758332" y="1955800"/>
                    <a:pt x="6656732" y="1955800"/>
                  </a:cubicBezTo>
                  <a:lnTo>
                    <a:pt x="1219200" y="1955800"/>
                  </a:lnTo>
                  <a:cubicBezTo>
                    <a:pt x="1117600" y="1955800"/>
                    <a:pt x="127000" y="2032000"/>
                    <a:pt x="127000" y="2032000"/>
                  </a:cubicBezTo>
                  <a:lnTo>
                    <a:pt x="0" y="1930400"/>
                  </a:lnTo>
                  <a:lnTo>
                    <a:pt x="0" y="0"/>
                  </a:lnTo>
                  <a:lnTo>
                    <a:pt x="7875932" y="0"/>
                  </a:lnTo>
                  <a:lnTo>
                    <a:pt x="7875932" y="1930400"/>
                  </a:lnTo>
                  <a:lnTo>
                    <a:pt x="12700" y="1930400"/>
                  </a:lnTo>
                  <a:lnTo>
                    <a:pt x="12700" y="1917700"/>
                  </a:lnTo>
                  <a:lnTo>
                    <a:pt x="7863232" y="1917700"/>
                  </a:lnTo>
                  <a:lnTo>
                    <a:pt x="7863232" y="12700"/>
                  </a:lnTo>
                  <a:lnTo>
                    <a:pt x="12700" y="12700"/>
                  </a:lnTo>
                  <a:lnTo>
                    <a:pt x="12700" y="1930400"/>
                  </a:lnTo>
                </a:path>
              </a:pathLst>
            </a:custGeom>
            <a:solidFill>
              <a:srgbClr val="394C60">
                <a:alpha val="784"/>
              </a:srgbClr>
            </a:solidFill>
          </p:spPr>
        </p:sp>
        <p:sp>
          <p:nvSpPr>
            <p:cNvPr name="TextBox 6" id="6"/>
            <p:cNvSpPr txBox="true"/>
            <p:nvPr/>
          </p:nvSpPr>
          <p:spPr>
            <a:xfrm>
              <a:off x="0" y="-95250"/>
              <a:ext cx="7875933" cy="1568450"/>
            </a:xfrm>
            <a:prstGeom prst="rect">
              <a:avLst/>
            </a:prstGeom>
          </p:spPr>
          <p:txBody>
            <a:bodyPr anchor="t" rtlCol="false" tIns="203200" lIns="203200" bIns="203200" rIns="203200"/>
            <a:lstStyle/>
            <a:p>
              <a:pPr algn="l">
                <a:lnSpc>
                  <a:spcPts val="5319"/>
                </a:lnSpc>
              </a:pPr>
              <a:r>
                <a:rPr lang="en-US" sz="3799" b="true">
                  <a:solidFill>
                    <a:srgbClr val="000000"/>
                  </a:solidFill>
                  <a:latin typeface="Arimo Bold"/>
                  <a:ea typeface="Arimo Bold"/>
                  <a:cs typeface="Arimo Bold"/>
                  <a:sym typeface="Arimo Bold"/>
                </a:rPr>
                <a:t>Hardware of the project</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800172" y="1290572"/>
            <a:ext cx="13629405" cy="7705856"/>
          </a:xfrm>
          <a:custGeom>
            <a:avLst/>
            <a:gdLst/>
            <a:ahLst/>
            <a:cxnLst/>
            <a:rect r="r" b="b" t="t" l="l"/>
            <a:pathLst>
              <a:path h="7705856" w="13629405">
                <a:moveTo>
                  <a:pt x="0" y="0"/>
                </a:moveTo>
                <a:lnTo>
                  <a:pt x="13629404" y="0"/>
                </a:lnTo>
                <a:lnTo>
                  <a:pt x="13629404" y="7705856"/>
                </a:lnTo>
                <a:lnTo>
                  <a:pt x="0" y="7705856"/>
                </a:lnTo>
                <a:lnTo>
                  <a:pt x="0" y="0"/>
                </a:lnTo>
                <a:close/>
              </a:path>
            </a:pathLst>
          </a:custGeom>
          <a:blipFill>
            <a:blip r:embed="rId2"/>
            <a:stretch>
              <a:fillRect l="0" t="0" r="0" b="0"/>
            </a:stretch>
          </a:blipFill>
        </p:spPr>
      </p:sp>
      <p:sp>
        <p:nvSpPr>
          <p:cNvPr name="TextBox 3" id="3"/>
          <p:cNvSpPr txBox="true"/>
          <p:nvPr/>
        </p:nvSpPr>
        <p:spPr>
          <a:xfrm rot="0">
            <a:off x="8673126" y="5017294"/>
            <a:ext cx="941748" cy="233362"/>
          </a:xfrm>
          <a:prstGeom prst="rect">
            <a:avLst/>
          </a:prstGeom>
        </p:spPr>
        <p:txBody>
          <a:bodyPr anchor="t" rtlCol="false" tIns="0" lIns="0" bIns="0" rIns="0">
            <a:spAutoFit/>
          </a:bodyPr>
          <a:lstStyle/>
          <a:p>
            <a:pPr algn="ctr">
              <a:lnSpc>
                <a:spcPts val="1985"/>
              </a:lnSpc>
            </a:pPr>
            <a:r>
              <a:rPr lang="en-US" sz="1418">
                <a:solidFill>
                  <a:srgbClr val="000000"/>
                </a:solidFill>
                <a:latin typeface="Canva Sans"/>
                <a:ea typeface="Canva Sans"/>
                <a:cs typeface="Canva Sans"/>
                <a:sym typeface="Canva Sans"/>
              </a:rPr>
              <a:t>Add a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2377" r="2636" b="60"/>
          <a:stretch>
            <a:fillRect/>
          </a:stretch>
        </p:blipFill>
        <p:spPr>
          <a:xfrm flipH="false" flipV="false" rot="0">
            <a:off x="573283" y="251812"/>
            <a:ext cx="16942737" cy="9569061"/>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657983" y="-623579"/>
            <a:ext cx="6399088" cy="5767079"/>
          </a:xfrm>
          <a:custGeom>
            <a:avLst/>
            <a:gdLst/>
            <a:ahLst/>
            <a:cxnLst/>
            <a:rect r="r" b="b" t="t" l="l"/>
            <a:pathLst>
              <a:path h="5767079" w="6399088">
                <a:moveTo>
                  <a:pt x="0" y="0"/>
                </a:moveTo>
                <a:lnTo>
                  <a:pt x="6399088" y="0"/>
                </a:lnTo>
                <a:lnTo>
                  <a:pt x="6399088" y="5767079"/>
                </a:lnTo>
                <a:lnTo>
                  <a:pt x="0" y="5767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726247"/>
            <a:ext cx="16230600" cy="7532053"/>
            <a:chOff x="0" y="0"/>
            <a:chExt cx="4274726" cy="1983751"/>
          </a:xfrm>
        </p:grpSpPr>
        <p:sp>
          <p:nvSpPr>
            <p:cNvPr name="Freeform 4" id="4"/>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5" id="5"/>
            <p:cNvSpPr txBox="true"/>
            <p:nvPr/>
          </p:nvSpPr>
          <p:spPr>
            <a:xfrm>
              <a:off x="0" y="-38100"/>
              <a:ext cx="4274726" cy="202185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541561" y="313574"/>
            <a:ext cx="12940368" cy="1430253"/>
            <a:chOff x="0" y="0"/>
            <a:chExt cx="3408163" cy="376692"/>
          </a:xfrm>
        </p:grpSpPr>
        <p:sp>
          <p:nvSpPr>
            <p:cNvPr name="Freeform 7" id="7"/>
            <p:cNvSpPr/>
            <p:nvPr/>
          </p:nvSpPr>
          <p:spPr>
            <a:xfrm flipH="false" flipV="false" rot="0">
              <a:off x="0" y="0"/>
              <a:ext cx="3408163" cy="376692"/>
            </a:xfrm>
            <a:custGeom>
              <a:avLst/>
              <a:gdLst/>
              <a:ahLst/>
              <a:cxnLst/>
              <a:rect r="r" b="b" t="t" l="l"/>
              <a:pathLst>
                <a:path h="376692" w="3408163">
                  <a:moveTo>
                    <a:pt x="30512" y="0"/>
                  </a:moveTo>
                  <a:lnTo>
                    <a:pt x="3377651" y="0"/>
                  </a:lnTo>
                  <a:cubicBezTo>
                    <a:pt x="3385743" y="0"/>
                    <a:pt x="3393504" y="3215"/>
                    <a:pt x="3399226" y="8937"/>
                  </a:cubicBezTo>
                  <a:cubicBezTo>
                    <a:pt x="3404948" y="14659"/>
                    <a:pt x="3408163" y="22420"/>
                    <a:pt x="3408163" y="30512"/>
                  </a:cubicBezTo>
                  <a:lnTo>
                    <a:pt x="3408163" y="346180"/>
                  </a:lnTo>
                  <a:cubicBezTo>
                    <a:pt x="3408163" y="363031"/>
                    <a:pt x="3394502" y="376692"/>
                    <a:pt x="3377651" y="376692"/>
                  </a:cubicBezTo>
                  <a:lnTo>
                    <a:pt x="30512" y="376692"/>
                  </a:lnTo>
                  <a:cubicBezTo>
                    <a:pt x="22420" y="376692"/>
                    <a:pt x="14659" y="373477"/>
                    <a:pt x="8937" y="367755"/>
                  </a:cubicBezTo>
                  <a:cubicBezTo>
                    <a:pt x="3215" y="362033"/>
                    <a:pt x="0" y="354272"/>
                    <a:pt x="0" y="346180"/>
                  </a:cubicBezTo>
                  <a:lnTo>
                    <a:pt x="0" y="30512"/>
                  </a:lnTo>
                  <a:cubicBezTo>
                    <a:pt x="0" y="13661"/>
                    <a:pt x="13661" y="0"/>
                    <a:pt x="30512" y="0"/>
                  </a:cubicBezTo>
                  <a:close/>
                </a:path>
              </a:pathLst>
            </a:custGeom>
            <a:solidFill>
              <a:srgbClr val="AD5545"/>
            </a:solidFill>
          </p:spPr>
        </p:sp>
        <p:sp>
          <p:nvSpPr>
            <p:cNvPr name="TextBox 8" id="8"/>
            <p:cNvSpPr txBox="true"/>
            <p:nvPr/>
          </p:nvSpPr>
          <p:spPr>
            <a:xfrm>
              <a:off x="0" y="-38100"/>
              <a:ext cx="3408163" cy="414792"/>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rot="-5400000">
            <a:off x="-2087707" y="5477986"/>
            <a:ext cx="6834211" cy="0"/>
          </a:xfrm>
          <a:prstGeom prst="line">
            <a:avLst/>
          </a:prstGeom>
          <a:ln cap="flat" w="28575">
            <a:solidFill>
              <a:srgbClr val="74201A"/>
            </a:solidFill>
            <a:prstDash val="solid"/>
            <a:headEnd type="none" len="sm" w="sm"/>
            <a:tailEnd type="none" len="sm" w="sm"/>
          </a:ln>
        </p:spPr>
      </p:sp>
      <p:sp>
        <p:nvSpPr>
          <p:cNvPr name="Freeform 10" id="10"/>
          <p:cNvSpPr/>
          <p:nvPr/>
        </p:nvSpPr>
        <p:spPr>
          <a:xfrm flipH="false" flipV="false" rot="0">
            <a:off x="14128770" y="5492274"/>
            <a:ext cx="4144555" cy="4794726"/>
          </a:xfrm>
          <a:custGeom>
            <a:avLst/>
            <a:gdLst/>
            <a:ahLst/>
            <a:cxnLst/>
            <a:rect r="r" b="b" t="t" l="l"/>
            <a:pathLst>
              <a:path h="4794726" w="4144555">
                <a:moveTo>
                  <a:pt x="0" y="0"/>
                </a:moveTo>
                <a:lnTo>
                  <a:pt x="4144555" y="0"/>
                </a:lnTo>
                <a:lnTo>
                  <a:pt x="4144555" y="4794726"/>
                </a:lnTo>
                <a:lnTo>
                  <a:pt x="0" y="47947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3235995" y="142124"/>
            <a:ext cx="11551500"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Paytone One"/>
                <a:ea typeface="Paytone One"/>
                <a:cs typeface="Paytone One"/>
                <a:sym typeface="Paytone One"/>
              </a:rPr>
              <a:t>Literature Review</a:t>
            </a:r>
          </a:p>
        </p:txBody>
      </p:sp>
      <p:sp>
        <p:nvSpPr>
          <p:cNvPr name="TextBox 12" id="12"/>
          <p:cNvSpPr txBox="true"/>
          <p:nvPr/>
        </p:nvSpPr>
        <p:spPr>
          <a:xfrm rot="0">
            <a:off x="1724279" y="1989443"/>
            <a:ext cx="14770632" cy="7467326"/>
          </a:xfrm>
          <a:prstGeom prst="rect">
            <a:avLst/>
          </a:prstGeom>
        </p:spPr>
        <p:txBody>
          <a:bodyPr anchor="t" rtlCol="false" tIns="0" lIns="0" bIns="0" rIns="0">
            <a:spAutoFit/>
          </a:bodyPr>
          <a:lstStyle/>
          <a:p>
            <a:pPr algn="just">
              <a:lnSpc>
                <a:spcPts val="5930"/>
              </a:lnSpc>
            </a:pPr>
            <a:r>
              <a:rPr lang="en-US" sz="4235" b="true">
                <a:solidFill>
                  <a:srgbClr val="000000"/>
                </a:solidFill>
                <a:latin typeface="Quicksand Bold"/>
                <a:ea typeface="Quicksand Bold"/>
                <a:cs typeface="Quicksand Bold"/>
                <a:sym typeface="Quicksand Bold"/>
              </a:rPr>
              <a:t>The water level indicator indicated the level of water in the tank. The indicator is made using op-amps functioning as a comparator. When the water reaches a particular op-amp, it gives an output of 5V which is used to on the LEDs.</a:t>
            </a:r>
          </a:p>
          <a:p>
            <a:pPr algn="just">
              <a:lnSpc>
                <a:spcPts val="5930"/>
              </a:lnSpc>
            </a:pPr>
            <a:r>
              <a:rPr lang="en-US" sz="4235" b="true">
                <a:solidFill>
                  <a:srgbClr val="000000"/>
                </a:solidFill>
                <a:latin typeface="Quicksand Bold"/>
                <a:ea typeface="Quicksand Bold"/>
                <a:cs typeface="Quicksand Bold"/>
                <a:sym typeface="Quicksand Bold"/>
              </a:rPr>
              <a:t>The and gates are used to ensure that only one LED which corresponds to the desired level is glowing. The resistor added in series with the LED will make sure that excess current does not flow into the LED. </a:t>
            </a:r>
          </a:p>
          <a:p>
            <a:pPr algn="just">
              <a:lnSpc>
                <a:spcPts val="5650"/>
              </a:lnSpc>
            </a:pPr>
          </a:p>
        </p:txBody>
      </p:sp>
      <p:sp>
        <p:nvSpPr>
          <p:cNvPr name="Freeform 13" id="13"/>
          <p:cNvSpPr/>
          <p:nvPr/>
        </p:nvSpPr>
        <p:spPr>
          <a:xfrm flipH="false" flipV="false" rot="0">
            <a:off x="0" y="6559464"/>
            <a:ext cx="10602160" cy="10602160"/>
          </a:xfrm>
          <a:custGeom>
            <a:avLst/>
            <a:gdLst/>
            <a:ahLst/>
            <a:cxnLst/>
            <a:rect r="r" b="b" t="t" l="l"/>
            <a:pathLst>
              <a:path h="10602160" w="10602160">
                <a:moveTo>
                  <a:pt x="0" y="0"/>
                </a:moveTo>
                <a:lnTo>
                  <a:pt x="10602160" y="0"/>
                </a:lnTo>
                <a:lnTo>
                  <a:pt x="10602160" y="10602160"/>
                </a:lnTo>
                <a:lnTo>
                  <a:pt x="0" y="10602160"/>
                </a:lnTo>
                <a:lnTo>
                  <a:pt x="0" y="0"/>
                </a:lnTo>
                <a:close/>
              </a:path>
            </a:pathLst>
          </a:custGeom>
          <a:blipFill>
            <a:blip r:embed="rId6">
              <a:alphaModFix amt="38000"/>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657983" y="-623579"/>
            <a:ext cx="6399088" cy="5767079"/>
          </a:xfrm>
          <a:custGeom>
            <a:avLst/>
            <a:gdLst/>
            <a:ahLst/>
            <a:cxnLst/>
            <a:rect r="r" b="b" t="t" l="l"/>
            <a:pathLst>
              <a:path h="5767079" w="6399088">
                <a:moveTo>
                  <a:pt x="0" y="0"/>
                </a:moveTo>
                <a:lnTo>
                  <a:pt x="6399088" y="0"/>
                </a:lnTo>
                <a:lnTo>
                  <a:pt x="6399088" y="5767079"/>
                </a:lnTo>
                <a:lnTo>
                  <a:pt x="0" y="57670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57259" y="6662680"/>
            <a:ext cx="10602160" cy="10602160"/>
          </a:xfrm>
          <a:custGeom>
            <a:avLst/>
            <a:gdLst/>
            <a:ahLst/>
            <a:cxnLst/>
            <a:rect r="r" b="b" t="t" l="l"/>
            <a:pathLst>
              <a:path h="10602160" w="10602160">
                <a:moveTo>
                  <a:pt x="0" y="0"/>
                </a:moveTo>
                <a:lnTo>
                  <a:pt x="10602159" y="0"/>
                </a:lnTo>
                <a:lnTo>
                  <a:pt x="10602159" y="10602160"/>
                </a:lnTo>
                <a:lnTo>
                  <a:pt x="0" y="10602160"/>
                </a:lnTo>
                <a:lnTo>
                  <a:pt x="0" y="0"/>
                </a:lnTo>
                <a:close/>
              </a:path>
            </a:pathLst>
          </a:custGeom>
          <a:blipFill>
            <a:blip r:embed="rId4">
              <a:alphaModFix amt="38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80111" y="-623579"/>
            <a:ext cx="5767079" cy="5767079"/>
          </a:xfrm>
          <a:custGeom>
            <a:avLst/>
            <a:gdLst/>
            <a:ahLst/>
            <a:cxnLst/>
            <a:rect r="r" b="b" t="t" l="l"/>
            <a:pathLst>
              <a:path h="5767079" w="5767079">
                <a:moveTo>
                  <a:pt x="0" y="0"/>
                </a:moveTo>
                <a:lnTo>
                  <a:pt x="5767079" y="0"/>
                </a:lnTo>
                <a:lnTo>
                  <a:pt x="5767079" y="5767079"/>
                </a:lnTo>
                <a:lnTo>
                  <a:pt x="0" y="57670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1028700" y="1726247"/>
            <a:ext cx="16230600" cy="7532053"/>
            <a:chOff x="0" y="0"/>
            <a:chExt cx="4274726" cy="1983751"/>
          </a:xfrm>
        </p:grpSpPr>
        <p:sp>
          <p:nvSpPr>
            <p:cNvPr name="Freeform 6" id="6"/>
            <p:cNvSpPr/>
            <p:nvPr/>
          </p:nvSpPr>
          <p:spPr>
            <a:xfrm flipH="false" flipV="false" rot="0">
              <a:off x="0" y="0"/>
              <a:ext cx="4274726" cy="1983751"/>
            </a:xfrm>
            <a:custGeom>
              <a:avLst/>
              <a:gdLst/>
              <a:ahLst/>
              <a:cxnLst/>
              <a:rect r="r" b="b" t="t" l="l"/>
              <a:pathLst>
                <a:path h="1983751" w="4274726">
                  <a:moveTo>
                    <a:pt x="0" y="0"/>
                  </a:moveTo>
                  <a:lnTo>
                    <a:pt x="4274726" y="0"/>
                  </a:lnTo>
                  <a:lnTo>
                    <a:pt x="4274726" y="1983751"/>
                  </a:lnTo>
                  <a:lnTo>
                    <a:pt x="0" y="1983751"/>
                  </a:lnTo>
                  <a:close/>
                </a:path>
              </a:pathLst>
            </a:custGeom>
            <a:solidFill>
              <a:srgbClr val="DCC3AC"/>
            </a:solidFill>
          </p:spPr>
        </p:sp>
        <p:sp>
          <p:nvSpPr>
            <p:cNvPr name="TextBox 7" id="7"/>
            <p:cNvSpPr txBox="true"/>
            <p:nvPr/>
          </p:nvSpPr>
          <p:spPr>
            <a:xfrm>
              <a:off x="0" y="-38100"/>
              <a:ext cx="4274726" cy="2021851"/>
            </a:xfrm>
            <a:prstGeom prst="rect">
              <a:avLst/>
            </a:prstGeom>
          </p:spPr>
          <p:txBody>
            <a:bodyPr anchor="ctr" rtlCol="false" tIns="50800" lIns="50800" bIns="50800" rIns="50800"/>
            <a:lstStyle/>
            <a:p>
              <a:pPr algn="ctr">
                <a:lnSpc>
                  <a:spcPts val="2659"/>
                </a:lnSpc>
              </a:pPr>
            </a:p>
          </p:txBody>
        </p:sp>
      </p:grpSp>
      <p:sp>
        <p:nvSpPr>
          <p:cNvPr name="AutoShape 8" id="8"/>
          <p:cNvSpPr/>
          <p:nvPr/>
        </p:nvSpPr>
        <p:spPr>
          <a:xfrm rot="-5400000">
            <a:off x="-2087707" y="5477986"/>
            <a:ext cx="6834211" cy="0"/>
          </a:xfrm>
          <a:prstGeom prst="line">
            <a:avLst/>
          </a:prstGeom>
          <a:ln cap="flat" w="28575">
            <a:solidFill>
              <a:srgbClr val="74201A"/>
            </a:solidFill>
            <a:prstDash val="solid"/>
            <a:headEnd type="none" len="sm" w="sm"/>
            <a:tailEnd type="none" len="sm" w="sm"/>
          </a:ln>
        </p:spPr>
      </p:sp>
      <p:sp>
        <p:nvSpPr>
          <p:cNvPr name="TextBox 9" id="9"/>
          <p:cNvSpPr txBox="true"/>
          <p:nvPr/>
        </p:nvSpPr>
        <p:spPr>
          <a:xfrm rot="0">
            <a:off x="1724279" y="1989443"/>
            <a:ext cx="14770632" cy="6371316"/>
          </a:xfrm>
          <a:prstGeom prst="rect">
            <a:avLst/>
          </a:prstGeom>
        </p:spPr>
        <p:txBody>
          <a:bodyPr anchor="t" rtlCol="false" tIns="0" lIns="0" bIns="0" rIns="0">
            <a:spAutoFit/>
          </a:bodyPr>
          <a:lstStyle/>
          <a:p>
            <a:pPr algn="just">
              <a:lnSpc>
                <a:spcPts val="6350"/>
              </a:lnSpc>
            </a:pPr>
            <a:r>
              <a:rPr lang="en-US" sz="4535" b="true">
                <a:solidFill>
                  <a:srgbClr val="000000"/>
                </a:solidFill>
                <a:latin typeface="Quicksand Bold"/>
                <a:ea typeface="Quicksand Bold"/>
                <a:cs typeface="Quicksand Bold"/>
                <a:sym typeface="Quicksand Bold"/>
              </a:rPr>
              <a:t>This water level indicator is different from the other water level indicator in its design i.e. the other water level indicators used Arduino or transistors while ours use op-amps.</a:t>
            </a:r>
          </a:p>
          <a:p>
            <a:pPr algn="just">
              <a:lnSpc>
                <a:spcPts val="6350"/>
              </a:lnSpc>
            </a:pPr>
            <a:r>
              <a:rPr lang="en-US" b="true" sz="4535">
                <a:solidFill>
                  <a:srgbClr val="000000"/>
                </a:solidFill>
                <a:latin typeface="Quicksand Bold"/>
                <a:ea typeface="Quicksand Bold"/>
                <a:cs typeface="Quicksand Bold"/>
                <a:sym typeface="Quicksand Bold"/>
              </a:rPr>
              <a:t>Also, this water level indicator has the LED for a particular level only glowing but in the other designs, the LEDs for all the levels below the desired level also glows.</a:t>
            </a:r>
          </a:p>
        </p:txBody>
      </p:sp>
      <p:sp>
        <p:nvSpPr>
          <p:cNvPr name="Freeform 10" id="10"/>
          <p:cNvSpPr/>
          <p:nvPr/>
        </p:nvSpPr>
        <p:spPr>
          <a:xfrm flipH="false" flipV="false" rot="0">
            <a:off x="1028700" y="1726247"/>
            <a:ext cx="16230600" cy="7532053"/>
          </a:xfrm>
          <a:custGeom>
            <a:avLst/>
            <a:gdLst/>
            <a:ahLst/>
            <a:cxnLst/>
            <a:rect r="r" b="b" t="t" l="l"/>
            <a:pathLst>
              <a:path h="7532053" w="16230600">
                <a:moveTo>
                  <a:pt x="0" y="0"/>
                </a:moveTo>
                <a:lnTo>
                  <a:pt x="16230600" y="0"/>
                </a:lnTo>
                <a:lnTo>
                  <a:pt x="16230600" y="7532053"/>
                </a:lnTo>
                <a:lnTo>
                  <a:pt x="0" y="7532053"/>
                </a:lnTo>
                <a:lnTo>
                  <a:pt x="0" y="0"/>
                </a:lnTo>
                <a:close/>
              </a:path>
            </a:pathLst>
          </a:custGeom>
          <a:blipFill>
            <a:blip r:embed="rId8"/>
            <a:stretch>
              <a:fillRect l="-1438" t="-23921" r="0" b="-16248"/>
            </a:stretch>
          </a:blipFill>
          <a:ln w="57150" cap="sq">
            <a:solidFill>
              <a:srgbClr val="490A05"/>
            </a:solid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409406" y="1475569"/>
            <a:ext cx="17469189" cy="7015974"/>
            <a:chOff x="0" y="0"/>
            <a:chExt cx="4600939" cy="1847829"/>
          </a:xfrm>
        </p:grpSpPr>
        <p:sp>
          <p:nvSpPr>
            <p:cNvPr name="Freeform 3" id="3"/>
            <p:cNvSpPr/>
            <p:nvPr/>
          </p:nvSpPr>
          <p:spPr>
            <a:xfrm flipH="false" flipV="false" rot="0">
              <a:off x="0" y="0"/>
              <a:ext cx="4600939" cy="1847829"/>
            </a:xfrm>
            <a:custGeom>
              <a:avLst/>
              <a:gdLst/>
              <a:ahLst/>
              <a:cxnLst/>
              <a:rect r="r" b="b" t="t" l="l"/>
              <a:pathLst>
                <a:path h="1847829" w="4600939">
                  <a:moveTo>
                    <a:pt x="0" y="0"/>
                  </a:moveTo>
                  <a:lnTo>
                    <a:pt x="4600939" y="0"/>
                  </a:lnTo>
                  <a:lnTo>
                    <a:pt x="4600939" y="1847829"/>
                  </a:lnTo>
                  <a:lnTo>
                    <a:pt x="0" y="1847829"/>
                  </a:lnTo>
                  <a:close/>
                </a:path>
              </a:pathLst>
            </a:custGeom>
            <a:solidFill>
              <a:srgbClr val="DCC3AC"/>
            </a:solidFill>
          </p:spPr>
        </p:sp>
        <p:sp>
          <p:nvSpPr>
            <p:cNvPr name="TextBox 4" id="4"/>
            <p:cNvSpPr txBox="true"/>
            <p:nvPr/>
          </p:nvSpPr>
          <p:spPr>
            <a:xfrm>
              <a:off x="0" y="-38100"/>
              <a:ext cx="4600939" cy="18859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991774" y="313574"/>
            <a:ext cx="8261255" cy="1430253"/>
            <a:chOff x="0" y="0"/>
            <a:chExt cx="2175804" cy="376692"/>
          </a:xfrm>
        </p:grpSpPr>
        <p:sp>
          <p:nvSpPr>
            <p:cNvPr name="Freeform 6" id="6"/>
            <p:cNvSpPr/>
            <p:nvPr/>
          </p:nvSpPr>
          <p:spPr>
            <a:xfrm flipH="false" flipV="false" rot="0">
              <a:off x="0" y="0"/>
              <a:ext cx="2175804" cy="376692"/>
            </a:xfrm>
            <a:custGeom>
              <a:avLst/>
              <a:gdLst/>
              <a:ahLst/>
              <a:cxnLst/>
              <a:rect r="r" b="b" t="t" l="l"/>
              <a:pathLst>
                <a:path h="376692" w="2175804">
                  <a:moveTo>
                    <a:pt x="47794" y="0"/>
                  </a:moveTo>
                  <a:lnTo>
                    <a:pt x="2128010" y="0"/>
                  </a:lnTo>
                  <a:cubicBezTo>
                    <a:pt x="2140686" y="0"/>
                    <a:pt x="2152842" y="5035"/>
                    <a:pt x="2161805" y="13999"/>
                  </a:cubicBezTo>
                  <a:cubicBezTo>
                    <a:pt x="2170768" y="22962"/>
                    <a:pt x="2175804" y="35118"/>
                    <a:pt x="2175804" y="47794"/>
                  </a:cubicBezTo>
                  <a:lnTo>
                    <a:pt x="2175804" y="328898"/>
                  </a:lnTo>
                  <a:cubicBezTo>
                    <a:pt x="2175804" y="341574"/>
                    <a:pt x="2170768" y="353730"/>
                    <a:pt x="2161805" y="362694"/>
                  </a:cubicBezTo>
                  <a:cubicBezTo>
                    <a:pt x="2152842" y="371657"/>
                    <a:pt x="2140686" y="376692"/>
                    <a:pt x="2128010" y="376692"/>
                  </a:cubicBezTo>
                  <a:lnTo>
                    <a:pt x="47794" y="376692"/>
                  </a:lnTo>
                  <a:cubicBezTo>
                    <a:pt x="35118" y="376692"/>
                    <a:pt x="22962" y="371657"/>
                    <a:pt x="13999" y="362694"/>
                  </a:cubicBezTo>
                  <a:cubicBezTo>
                    <a:pt x="5035" y="353730"/>
                    <a:pt x="0" y="341574"/>
                    <a:pt x="0" y="328898"/>
                  </a:cubicBezTo>
                  <a:lnTo>
                    <a:pt x="0" y="47794"/>
                  </a:lnTo>
                  <a:cubicBezTo>
                    <a:pt x="0" y="35118"/>
                    <a:pt x="5035" y="22962"/>
                    <a:pt x="13999" y="13999"/>
                  </a:cubicBezTo>
                  <a:cubicBezTo>
                    <a:pt x="22962" y="5035"/>
                    <a:pt x="35118" y="0"/>
                    <a:pt x="47794" y="0"/>
                  </a:cubicBezTo>
                  <a:close/>
                </a:path>
              </a:pathLst>
            </a:custGeom>
            <a:solidFill>
              <a:srgbClr val="AD5545"/>
            </a:solidFill>
          </p:spPr>
        </p:sp>
        <p:sp>
          <p:nvSpPr>
            <p:cNvPr name="TextBox 7" id="7"/>
            <p:cNvSpPr txBox="true"/>
            <p:nvPr/>
          </p:nvSpPr>
          <p:spPr>
            <a:xfrm>
              <a:off x="0" y="-38100"/>
              <a:ext cx="2175804" cy="41479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4887491" y="605173"/>
            <a:ext cx="2625452" cy="2057400"/>
          </a:xfrm>
          <a:custGeom>
            <a:avLst/>
            <a:gdLst/>
            <a:ahLst/>
            <a:cxnLst/>
            <a:rect r="r" b="b" t="t" l="l"/>
            <a:pathLst>
              <a:path h="2057400" w="2625452">
                <a:moveTo>
                  <a:pt x="0" y="0"/>
                </a:moveTo>
                <a:lnTo>
                  <a:pt x="2625453" y="0"/>
                </a:lnTo>
                <a:lnTo>
                  <a:pt x="2625453"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5400000">
            <a:off x="2366407" y="6534541"/>
            <a:ext cx="1169118" cy="5083122"/>
          </a:xfrm>
          <a:custGeom>
            <a:avLst/>
            <a:gdLst/>
            <a:ahLst/>
            <a:cxnLst/>
            <a:rect r="r" b="b" t="t" l="l"/>
            <a:pathLst>
              <a:path h="5083122" w="1169118">
                <a:moveTo>
                  <a:pt x="0" y="0"/>
                </a:moveTo>
                <a:lnTo>
                  <a:pt x="1169118" y="0"/>
                </a:lnTo>
                <a:lnTo>
                  <a:pt x="1169118" y="5083121"/>
                </a:lnTo>
                <a:lnTo>
                  <a:pt x="0" y="5083121"/>
                </a:lnTo>
                <a:lnTo>
                  <a:pt x="0" y="0"/>
                </a:lnTo>
                <a:close/>
              </a:path>
            </a:pathLst>
          </a:custGeom>
          <a:blipFill>
            <a:blip r:embed="rId4"/>
            <a:stretch>
              <a:fillRect l="0" t="0" r="0" b="0"/>
            </a:stretch>
          </a:blipFill>
        </p:spPr>
      </p:sp>
      <p:sp>
        <p:nvSpPr>
          <p:cNvPr name="TextBox 10" id="10"/>
          <p:cNvSpPr txBox="true"/>
          <p:nvPr/>
        </p:nvSpPr>
        <p:spPr>
          <a:xfrm rot="0">
            <a:off x="1304876" y="2408366"/>
            <a:ext cx="16573718" cy="6403066"/>
          </a:xfrm>
          <a:prstGeom prst="rect">
            <a:avLst/>
          </a:prstGeom>
        </p:spPr>
        <p:txBody>
          <a:bodyPr anchor="t" rtlCol="false" tIns="0" lIns="0" bIns="0" rIns="0">
            <a:spAutoFit/>
          </a:bodyPr>
          <a:lstStyle/>
          <a:p>
            <a:pPr algn="l">
              <a:lnSpc>
                <a:spcPts val="5650"/>
              </a:lnSpc>
            </a:pPr>
            <a:r>
              <a:rPr lang="en-US" sz="4035" b="true">
                <a:solidFill>
                  <a:srgbClr val="000000"/>
                </a:solidFill>
                <a:latin typeface="Quicksand Bold"/>
                <a:ea typeface="Quicksand Bold"/>
                <a:cs typeface="Quicksand Bold"/>
                <a:sym typeface="Quicksand Bold"/>
              </a:rPr>
              <a:t>[1].  ENGR-120_Water-Level-Indicator.pdf,  </a:t>
            </a:r>
          </a:p>
          <a:p>
            <a:pPr algn="l">
              <a:lnSpc>
                <a:spcPts val="5650"/>
              </a:lnSpc>
            </a:pPr>
            <a:r>
              <a:rPr lang="en-US" sz="4035" b="true">
                <a:solidFill>
                  <a:srgbClr val="000000"/>
                </a:solidFill>
                <a:latin typeface="Quicksand Bold"/>
                <a:ea typeface="Quicksand Bold"/>
                <a:cs typeface="Quicksand Bold"/>
                <a:sym typeface="Quicksand Bold"/>
              </a:rPr>
              <a:t>       https://www.subr.edu/assets/subr/ElectricalEngineering/</a:t>
            </a:r>
          </a:p>
          <a:p>
            <a:pPr algn="l">
              <a:lnSpc>
                <a:spcPts val="5650"/>
              </a:lnSpc>
            </a:pPr>
            <a:r>
              <a:rPr lang="en-US" sz="4035" b="true">
                <a:solidFill>
                  <a:srgbClr val="000000"/>
                </a:solidFill>
                <a:latin typeface="Quicksand Bold"/>
                <a:ea typeface="Quicksand Bold"/>
                <a:cs typeface="Quicksand Bold"/>
                <a:sym typeface="Quicksand Bold"/>
              </a:rPr>
              <a:t>       TargetedInfusion/Files/ENGR-120_Water-Level-Indicator.pdf [2]. Simple Water Level Indicator Alarm with Buzzer , Circuit Digest,</a:t>
            </a:r>
          </a:p>
          <a:p>
            <a:pPr algn="l">
              <a:lnSpc>
                <a:spcPts val="5650"/>
              </a:lnSpc>
            </a:pPr>
            <a:r>
              <a:rPr lang="en-US" sz="4035" b="true">
                <a:solidFill>
                  <a:srgbClr val="000000"/>
                </a:solidFill>
                <a:latin typeface="Quicksand Bold"/>
                <a:ea typeface="Quicksand Bold"/>
                <a:cs typeface="Quicksand Bold"/>
                <a:sym typeface="Quicksand Bold"/>
              </a:rPr>
              <a:t>        https://circuitdigest.com/electronic-circuits/simple-diy-  </a:t>
            </a:r>
          </a:p>
          <a:p>
            <a:pPr algn="l">
              <a:lnSpc>
                <a:spcPts val="5650"/>
              </a:lnSpc>
            </a:pPr>
            <a:r>
              <a:rPr lang="en-US" sz="4035" b="true">
                <a:solidFill>
                  <a:srgbClr val="000000"/>
                </a:solidFill>
                <a:latin typeface="Quicksand Bold"/>
                <a:ea typeface="Quicksand Bold"/>
                <a:cs typeface="Quicksand Bold"/>
                <a:sym typeface="Quicksand Bold"/>
              </a:rPr>
              <a:t>        water-level-indicator-alarm-circuit.</a:t>
            </a:r>
          </a:p>
          <a:p>
            <a:pPr algn="l">
              <a:lnSpc>
                <a:spcPts val="5650"/>
              </a:lnSpc>
            </a:pPr>
          </a:p>
          <a:p>
            <a:pPr algn="l">
              <a:lnSpc>
                <a:spcPts val="5650"/>
              </a:lnSpc>
            </a:pPr>
          </a:p>
          <a:p>
            <a:pPr algn="l">
              <a:lnSpc>
                <a:spcPts val="5650"/>
              </a:lnSpc>
            </a:pPr>
          </a:p>
        </p:txBody>
      </p:sp>
      <p:sp>
        <p:nvSpPr>
          <p:cNvPr name="AutoShape 11" id="11"/>
          <p:cNvSpPr/>
          <p:nvPr/>
        </p:nvSpPr>
        <p:spPr>
          <a:xfrm>
            <a:off x="1050298" y="1900007"/>
            <a:ext cx="0" cy="5590041"/>
          </a:xfrm>
          <a:prstGeom prst="line">
            <a:avLst/>
          </a:prstGeom>
          <a:ln cap="flat" w="38100">
            <a:solidFill>
              <a:srgbClr val="74201A"/>
            </a:solidFill>
            <a:prstDash val="solid"/>
            <a:headEnd type="none" len="sm" w="sm"/>
            <a:tailEnd type="none" len="sm" w="sm"/>
          </a:ln>
        </p:spPr>
      </p:sp>
      <p:sp>
        <p:nvSpPr>
          <p:cNvPr name="TextBox 12" id="12"/>
          <p:cNvSpPr txBox="true"/>
          <p:nvPr/>
        </p:nvSpPr>
        <p:spPr>
          <a:xfrm rot="0">
            <a:off x="5686202" y="142124"/>
            <a:ext cx="6850802"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Paytone One"/>
                <a:ea typeface="Paytone One"/>
                <a:cs typeface="Paytone One"/>
                <a:sym typeface="Paytone One"/>
              </a:rPr>
              <a:t>References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10706373">
            <a:off x="88228" y="207538"/>
            <a:ext cx="4640634" cy="4388300"/>
          </a:xfrm>
          <a:custGeom>
            <a:avLst/>
            <a:gdLst/>
            <a:ahLst/>
            <a:cxnLst/>
            <a:rect r="r" b="b" t="t" l="l"/>
            <a:pathLst>
              <a:path h="4388300" w="4640634">
                <a:moveTo>
                  <a:pt x="0" y="0"/>
                </a:moveTo>
                <a:lnTo>
                  <a:pt x="4640635" y="0"/>
                </a:lnTo>
                <a:lnTo>
                  <a:pt x="4640635" y="4388300"/>
                </a:lnTo>
                <a:lnTo>
                  <a:pt x="0" y="4388300"/>
                </a:lnTo>
                <a:lnTo>
                  <a:pt x="0" y="0"/>
                </a:lnTo>
                <a:close/>
              </a:path>
            </a:pathLst>
          </a:custGeom>
          <a:blipFill>
            <a:blip r:embed="rId2"/>
            <a:stretch>
              <a:fillRect l="0" t="0" r="0" b="0"/>
            </a:stretch>
          </a:blipFill>
        </p:spPr>
      </p:sp>
      <p:sp>
        <p:nvSpPr>
          <p:cNvPr name="Freeform 3" id="3"/>
          <p:cNvSpPr/>
          <p:nvPr/>
        </p:nvSpPr>
        <p:spPr>
          <a:xfrm flipH="false" flipV="false" rot="0">
            <a:off x="1693582" y="2401688"/>
            <a:ext cx="15198536" cy="6856612"/>
          </a:xfrm>
          <a:custGeom>
            <a:avLst/>
            <a:gdLst/>
            <a:ahLst/>
            <a:cxnLst/>
            <a:rect r="r" b="b" t="t" l="l"/>
            <a:pathLst>
              <a:path h="6856612" w="15198536">
                <a:moveTo>
                  <a:pt x="0" y="0"/>
                </a:moveTo>
                <a:lnTo>
                  <a:pt x="15198536" y="0"/>
                </a:lnTo>
                <a:lnTo>
                  <a:pt x="15198536" y="6856612"/>
                </a:lnTo>
                <a:lnTo>
                  <a:pt x="0" y="68566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96165" y="7376883"/>
            <a:ext cx="2194835" cy="2509686"/>
          </a:xfrm>
          <a:custGeom>
            <a:avLst/>
            <a:gdLst/>
            <a:ahLst/>
            <a:cxnLst/>
            <a:rect r="r" b="b" t="t" l="l"/>
            <a:pathLst>
              <a:path h="2509686" w="2194835">
                <a:moveTo>
                  <a:pt x="0" y="0"/>
                </a:moveTo>
                <a:lnTo>
                  <a:pt x="2194834" y="0"/>
                </a:lnTo>
                <a:lnTo>
                  <a:pt x="2194834" y="2509686"/>
                </a:lnTo>
                <a:lnTo>
                  <a:pt x="0" y="25096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5" id="5"/>
          <p:cNvSpPr/>
          <p:nvPr/>
        </p:nvSpPr>
        <p:spPr>
          <a:xfrm rot="0">
            <a:off x="2790999" y="9258300"/>
            <a:ext cx="64922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5400000">
            <a:off x="14123197" y="-325086"/>
            <a:ext cx="4144555" cy="4794726"/>
          </a:xfrm>
          <a:custGeom>
            <a:avLst/>
            <a:gdLst/>
            <a:ahLst/>
            <a:cxnLst/>
            <a:rect r="r" b="b" t="t" l="l"/>
            <a:pathLst>
              <a:path h="4794726" w="4144555">
                <a:moveTo>
                  <a:pt x="0" y="0"/>
                </a:moveTo>
                <a:lnTo>
                  <a:pt x="4144555" y="0"/>
                </a:lnTo>
                <a:lnTo>
                  <a:pt x="4144555" y="4794727"/>
                </a:lnTo>
                <a:lnTo>
                  <a:pt x="0" y="47947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371005" y="3623683"/>
            <a:ext cx="13824469" cy="3521075"/>
          </a:xfrm>
          <a:prstGeom prst="rect">
            <a:avLst/>
          </a:prstGeom>
        </p:spPr>
        <p:txBody>
          <a:bodyPr anchor="t" rtlCol="false" tIns="0" lIns="0" bIns="0" rIns="0">
            <a:spAutoFit/>
          </a:bodyPr>
          <a:lstStyle/>
          <a:p>
            <a:pPr algn="ctr" marL="1079501" indent="-539750" lvl="1">
              <a:lnSpc>
                <a:spcPts val="7000"/>
              </a:lnSpc>
              <a:buFont typeface="Arial"/>
              <a:buChar char="•"/>
            </a:pPr>
            <a:r>
              <a:rPr lang="en-US" b="true" sz="5000">
                <a:solidFill>
                  <a:srgbClr val="000000"/>
                </a:solidFill>
                <a:latin typeface="Quicksand Bold"/>
                <a:ea typeface="Quicksand Bold"/>
                <a:cs typeface="Quicksand Bold"/>
                <a:sym typeface="Quicksand Bold"/>
              </a:rPr>
              <a:t>Add a provision to the circuit which will turn off the water pump when water reached 90% and on the pump when the  water level is below 25%.</a:t>
            </a:r>
          </a:p>
        </p:txBody>
      </p:sp>
      <p:sp>
        <p:nvSpPr>
          <p:cNvPr name="TextBox 8" id="8"/>
          <p:cNvSpPr txBox="true"/>
          <p:nvPr/>
        </p:nvSpPr>
        <p:spPr>
          <a:xfrm rot="0">
            <a:off x="5387827" y="541535"/>
            <a:ext cx="7810046" cy="1519559"/>
          </a:xfrm>
          <a:prstGeom prst="rect">
            <a:avLst/>
          </a:prstGeom>
        </p:spPr>
        <p:txBody>
          <a:bodyPr anchor="t" rtlCol="false" tIns="0" lIns="0" bIns="0" rIns="0">
            <a:spAutoFit/>
          </a:bodyPr>
          <a:lstStyle/>
          <a:p>
            <a:pPr algn="ctr">
              <a:lnSpc>
                <a:spcPts val="12319"/>
              </a:lnSpc>
            </a:pPr>
            <a:r>
              <a:rPr lang="en-US" sz="8799">
                <a:solidFill>
                  <a:srgbClr val="000000"/>
                </a:solidFill>
                <a:latin typeface="Paytone One"/>
                <a:ea typeface="Paytone One"/>
                <a:cs typeface="Paytone One"/>
                <a:sym typeface="Paytone One"/>
              </a:rPr>
              <a:t>Future Plan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943014" y="-4816734"/>
            <a:ext cx="10602160" cy="10602160"/>
          </a:xfrm>
          <a:custGeom>
            <a:avLst/>
            <a:gdLst/>
            <a:ahLst/>
            <a:cxnLst/>
            <a:rect r="r" b="b" t="t" l="l"/>
            <a:pathLst>
              <a:path h="10602160" w="10602160">
                <a:moveTo>
                  <a:pt x="0" y="0"/>
                </a:moveTo>
                <a:lnTo>
                  <a:pt x="10602160" y="0"/>
                </a:lnTo>
                <a:lnTo>
                  <a:pt x="10602160" y="10602159"/>
                </a:lnTo>
                <a:lnTo>
                  <a:pt x="0" y="10602159"/>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6596" y="0"/>
            <a:ext cx="782104" cy="3400454"/>
          </a:xfrm>
          <a:custGeom>
            <a:avLst/>
            <a:gdLst/>
            <a:ahLst/>
            <a:cxnLst/>
            <a:rect r="r" b="b" t="t" l="l"/>
            <a:pathLst>
              <a:path h="3400454" w="782104">
                <a:moveTo>
                  <a:pt x="0" y="0"/>
                </a:moveTo>
                <a:lnTo>
                  <a:pt x="782104" y="0"/>
                </a:lnTo>
                <a:lnTo>
                  <a:pt x="782104" y="3400454"/>
                </a:lnTo>
                <a:lnTo>
                  <a:pt x="0" y="3400454"/>
                </a:lnTo>
                <a:lnTo>
                  <a:pt x="0" y="0"/>
                </a:lnTo>
                <a:close/>
              </a:path>
            </a:pathLst>
          </a:custGeom>
          <a:blipFill>
            <a:blip r:embed="rId4"/>
            <a:stretch>
              <a:fillRect l="0" t="0" r="0" b="0"/>
            </a:stretch>
          </a:blipFill>
        </p:spPr>
      </p:sp>
      <p:sp>
        <p:nvSpPr>
          <p:cNvPr name="Freeform 4" id="4"/>
          <p:cNvSpPr/>
          <p:nvPr/>
        </p:nvSpPr>
        <p:spPr>
          <a:xfrm flipH="false" flipV="false" rot="0">
            <a:off x="10115882" y="4770392"/>
            <a:ext cx="10602160" cy="10602160"/>
          </a:xfrm>
          <a:custGeom>
            <a:avLst/>
            <a:gdLst/>
            <a:ahLst/>
            <a:cxnLst/>
            <a:rect r="r" b="b" t="t" l="l"/>
            <a:pathLst>
              <a:path h="10602160" w="10602160">
                <a:moveTo>
                  <a:pt x="0" y="0"/>
                </a:moveTo>
                <a:lnTo>
                  <a:pt x="10602160" y="0"/>
                </a:lnTo>
                <a:lnTo>
                  <a:pt x="10602160" y="10602159"/>
                </a:lnTo>
                <a:lnTo>
                  <a:pt x="0" y="10602159"/>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255717">
            <a:off x="-1108478" y="7017999"/>
            <a:ext cx="3261237" cy="3327792"/>
          </a:xfrm>
          <a:custGeom>
            <a:avLst/>
            <a:gdLst/>
            <a:ahLst/>
            <a:cxnLst/>
            <a:rect r="r" b="b" t="t" l="l"/>
            <a:pathLst>
              <a:path h="3327792" w="3261237">
                <a:moveTo>
                  <a:pt x="0" y="0"/>
                </a:moveTo>
                <a:lnTo>
                  <a:pt x="3261237" y="0"/>
                </a:lnTo>
                <a:lnTo>
                  <a:pt x="3261237" y="3327793"/>
                </a:lnTo>
                <a:lnTo>
                  <a:pt x="0" y="33277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6545308"/>
            <a:ext cx="3666858" cy="3741692"/>
          </a:xfrm>
          <a:custGeom>
            <a:avLst/>
            <a:gdLst/>
            <a:ahLst/>
            <a:cxnLst/>
            <a:rect r="r" b="b" t="t" l="l"/>
            <a:pathLst>
              <a:path h="3741692" w="3666858">
                <a:moveTo>
                  <a:pt x="0" y="0"/>
                </a:moveTo>
                <a:lnTo>
                  <a:pt x="3666858" y="0"/>
                </a:lnTo>
                <a:lnTo>
                  <a:pt x="3666858" y="3741692"/>
                </a:lnTo>
                <a:lnTo>
                  <a:pt x="0" y="37416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false" rot="0">
            <a:off x="14556831" y="-1165450"/>
            <a:ext cx="4637569" cy="4388300"/>
          </a:xfrm>
          <a:custGeom>
            <a:avLst/>
            <a:gdLst/>
            <a:ahLst/>
            <a:cxnLst/>
            <a:rect r="r" b="b" t="t" l="l"/>
            <a:pathLst>
              <a:path h="4388300" w="4637569">
                <a:moveTo>
                  <a:pt x="4637569" y="0"/>
                </a:moveTo>
                <a:lnTo>
                  <a:pt x="0" y="0"/>
                </a:lnTo>
                <a:lnTo>
                  <a:pt x="0" y="4388300"/>
                </a:lnTo>
                <a:lnTo>
                  <a:pt x="4637569" y="4388300"/>
                </a:lnTo>
                <a:lnTo>
                  <a:pt x="4637569" y="0"/>
                </a:lnTo>
                <a:close/>
              </a:path>
            </a:pathLst>
          </a:custGeom>
          <a:blipFill>
            <a:blip r:embed="rId9"/>
            <a:stretch>
              <a:fillRect l="0" t="0" r="0" b="0"/>
            </a:stretch>
          </a:blipFill>
        </p:spPr>
      </p:sp>
      <p:sp>
        <p:nvSpPr>
          <p:cNvPr name="TextBox 8" id="8"/>
          <p:cNvSpPr txBox="true"/>
          <p:nvPr/>
        </p:nvSpPr>
        <p:spPr>
          <a:xfrm rot="0">
            <a:off x="3666858" y="2109802"/>
            <a:ext cx="10014082" cy="6169783"/>
          </a:xfrm>
          <a:prstGeom prst="rect">
            <a:avLst/>
          </a:prstGeom>
        </p:spPr>
        <p:txBody>
          <a:bodyPr anchor="t" rtlCol="false" tIns="0" lIns="0" bIns="0" rIns="0">
            <a:spAutoFit/>
          </a:bodyPr>
          <a:lstStyle/>
          <a:p>
            <a:pPr algn="ctr">
              <a:lnSpc>
                <a:spcPts val="23419"/>
              </a:lnSpc>
            </a:pPr>
            <a:r>
              <a:rPr lang="en-US" sz="23655">
                <a:solidFill>
                  <a:srgbClr val="000000"/>
                </a:solidFill>
                <a:latin typeface="Chewy"/>
                <a:ea typeface="Chewy"/>
                <a:cs typeface="Chewy"/>
                <a:sym typeface="Chewy"/>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5503562" y="6851107"/>
            <a:ext cx="2447242" cy="3087118"/>
          </a:xfrm>
          <a:custGeom>
            <a:avLst/>
            <a:gdLst/>
            <a:ahLst/>
            <a:cxnLst/>
            <a:rect r="r" b="b" t="t" l="l"/>
            <a:pathLst>
              <a:path h="3087118" w="2447242">
                <a:moveTo>
                  <a:pt x="0" y="0"/>
                </a:moveTo>
                <a:lnTo>
                  <a:pt x="2447242" y="0"/>
                </a:lnTo>
                <a:lnTo>
                  <a:pt x="2447242" y="3087117"/>
                </a:lnTo>
                <a:lnTo>
                  <a:pt x="0" y="308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38039" y="-1028700"/>
            <a:ext cx="4318969" cy="4114800"/>
          </a:xfrm>
          <a:custGeom>
            <a:avLst/>
            <a:gdLst/>
            <a:ahLst/>
            <a:cxnLst/>
            <a:rect r="r" b="b" t="t" l="l"/>
            <a:pathLst>
              <a:path h="4114800" w="4318969">
                <a:moveTo>
                  <a:pt x="0" y="0"/>
                </a:moveTo>
                <a:lnTo>
                  <a:pt x="4318969" y="0"/>
                </a:lnTo>
                <a:lnTo>
                  <a:pt x="431896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03562" y="666901"/>
            <a:ext cx="2084357" cy="1440101"/>
          </a:xfrm>
          <a:custGeom>
            <a:avLst/>
            <a:gdLst/>
            <a:ahLst/>
            <a:cxnLst/>
            <a:rect r="r" b="b" t="t" l="l"/>
            <a:pathLst>
              <a:path h="1440101" w="2084357">
                <a:moveTo>
                  <a:pt x="0" y="0"/>
                </a:moveTo>
                <a:lnTo>
                  <a:pt x="2084356" y="0"/>
                </a:lnTo>
                <a:lnTo>
                  <a:pt x="2084356" y="1440101"/>
                </a:lnTo>
                <a:lnTo>
                  <a:pt x="0" y="14401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0180" y="0"/>
            <a:ext cx="3184700" cy="1476543"/>
          </a:xfrm>
          <a:custGeom>
            <a:avLst/>
            <a:gdLst/>
            <a:ahLst/>
            <a:cxnLst/>
            <a:rect r="r" b="b" t="t" l="l"/>
            <a:pathLst>
              <a:path h="1476543" w="3184700">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5306446" y="362984"/>
            <a:ext cx="5907330" cy="1331433"/>
            <a:chOff x="0" y="0"/>
            <a:chExt cx="1555840" cy="350665"/>
          </a:xfrm>
        </p:grpSpPr>
        <p:sp>
          <p:nvSpPr>
            <p:cNvPr name="Freeform 7" id="7"/>
            <p:cNvSpPr/>
            <p:nvPr/>
          </p:nvSpPr>
          <p:spPr>
            <a:xfrm flipH="false" flipV="false" rot="0">
              <a:off x="0" y="0"/>
              <a:ext cx="1555840" cy="350665"/>
            </a:xfrm>
            <a:custGeom>
              <a:avLst/>
              <a:gdLst/>
              <a:ahLst/>
              <a:cxnLst/>
              <a:rect r="r" b="b" t="t" l="l"/>
              <a:pathLst>
                <a:path h="350665" w="1555840">
                  <a:moveTo>
                    <a:pt x="66839" y="0"/>
                  </a:moveTo>
                  <a:lnTo>
                    <a:pt x="1489001" y="0"/>
                  </a:lnTo>
                  <a:cubicBezTo>
                    <a:pt x="1525915" y="0"/>
                    <a:pt x="1555840" y="29925"/>
                    <a:pt x="1555840" y="66839"/>
                  </a:cubicBezTo>
                  <a:lnTo>
                    <a:pt x="1555840" y="283827"/>
                  </a:lnTo>
                  <a:cubicBezTo>
                    <a:pt x="1555840" y="320741"/>
                    <a:pt x="1525915" y="350665"/>
                    <a:pt x="1489001" y="350665"/>
                  </a:cubicBezTo>
                  <a:lnTo>
                    <a:pt x="66839" y="350665"/>
                  </a:lnTo>
                  <a:cubicBezTo>
                    <a:pt x="29925" y="350665"/>
                    <a:pt x="0" y="320741"/>
                    <a:pt x="0" y="283827"/>
                  </a:cubicBezTo>
                  <a:lnTo>
                    <a:pt x="0" y="66839"/>
                  </a:lnTo>
                  <a:cubicBezTo>
                    <a:pt x="0" y="29925"/>
                    <a:pt x="29925" y="0"/>
                    <a:pt x="66839" y="0"/>
                  </a:cubicBezTo>
                  <a:close/>
                </a:path>
              </a:pathLst>
            </a:custGeom>
            <a:solidFill>
              <a:srgbClr val="C39B7F"/>
            </a:solidFill>
          </p:spPr>
        </p:sp>
        <p:sp>
          <p:nvSpPr>
            <p:cNvPr name="TextBox 8" id="8"/>
            <p:cNvSpPr txBox="true"/>
            <p:nvPr/>
          </p:nvSpPr>
          <p:spPr>
            <a:xfrm>
              <a:off x="0" y="-57150"/>
              <a:ext cx="1555840" cy="407815"/>
            </a:xfrm>
            <a:prstGeom prst="rect">
              <a:avLst/>
            </a:prstGeom>
          </p:spPr>
          <p:txBody>
            <a:bodyPr anchor="ctr" rtlCol="false" tIns="50800" lIns="50800" bIns="50800" rIns="50800"/>
            <a:lstStyle/>
            <a:p>
              <a:pPr algn="ctr">
                <a:lnSpc>
                  <a:spcPts val="3631"/>
                </a:lnSpc>
              </a:pPr>
            </a:p>
          </p:txBody>
        </p:sp>
      </p:grpSp>
      <p:grpSp>
        <p:nvGrpSpPr>
          <p:cNvPr name="Group 9" id="9"/>
          <p:cNvGrpSpPr/>
          <p:nvPr/>
        </p:nvGrpSpPr>
        <p:grpSpPr>
          <a:xfrm rot="0">
            <a:off x="4699803" y="2333479"/>
            <a:ext cx="7932841" cy="1281258"/>
            <a:chOff x="0" y="0"/>
            <a:chExt cx="2089308" cy="337451"/>
          </a:xfrm>
        </p:grpSpPr>
        <p:sp>
          <p:nvSpPr>
            <p:cNvPr name="Freeform 10" id="10"/>
            <p:cNvSpPr/>
            <p:nvPr/>
          </p:nvSpPr>
          <p:spPr>
            <a:xfrm flipH="false" flipV="false" rot="0">
              <a:off x="0" y="0"/>
              <a:ext cx="2089308" cy="337451"/>
            </a:xfrm>
            <a:custGeom>
              <a:avLst/>
              <a:gdLst/>
              <a:ahLst/>
              <a:cxnLst/>
              <a:rect r="r" b="b" t="t" l="l"/>
              <a:pathLst>
                <a:path h="337451" w="2089308">
                  <a:moveTo>
                    <a:pt x="49773" y="0"/>
                  </a:moveTo>
                  <a:lnTo>
                    <a:pt x="2039535" y="0"/>
                  </a:lnTo>
                  <a:cubicBezTo>
                    <a:pt x="2067024" y="0"/>
                    <a:pt x="2089308" y="22284"/>
                    <a:pt x="2089308" y="49773"/>
                  </a:cubicBezTo>
                  <a:lnTo>
                    <a:pt x="2089308" y="287678"/>
                  </a:lnTo>
                  <a:cubicBezTo>
                    <a:pt x="2089308" y="300879"/>
                    <a:pt x="2084064" y="313538"/>
                    <a:pt x="2074730" y="322873"/>
                  </a:cubicBezTo>
                  <a:cubicBezTo>
                    <a:pt x="2065395" y="332207"/>
                    <a:pt x="2052736" y="337451"/>
                    <a:pt x="2039535" y="337451"/>
                  </a:cubicBezTo>
                  <a:lnTo>
                    <a:pt x="49773" y="337451"/>
                  </a:lnTo>
                  <a:cubicBezTo>
                    <a:pt x="36572" y="337451"/>
                    <a:pt x="23912" y="332207"/>
                    <a:pt x="14578" y="322873"/>
                  </a:cubicBezTo>
                  <a:cubicBezTo>
                    <a:pt x="5244" y="313538"/>
                    <a:pt x="0" y="300879"/>
                    <a:pt x="0" y="287678"/>
                  </a:cubicBezTo>
                  <a:lnTo>
                    <a:pt x="0" y="49773"/>
                  </a:lnTo>
                  <a:cubicBezTo>
                    <a:pt x="0" y="36572"/>
                    <a:pt x="5244" y="23912"/>
                    <a:pt x="14578" y="14578"/>
                  </a:cubicBezTo>
                  <a:cubicBezTo>
                    <a:pt x="23912" y="5244"/>
                    <a:pt x="36572" y="0"/>
                    <a:pt x="49773" y="0"/>
                  </a:cubicBezTo>
                  <a:close/>
                </a:path>
              </a:pathLst>
            </a:custGeom>
            <a:solidFill>
              <a:srgbClr val="CA7355"/>
            </a:solidFill>
          </p:spPr>
        </p:sp>
        <p:sp>
          <p:nvSpPr>
            <p:cNvPr name="TextBox 11" id="11"/>
            <p:cNvSpPr txBox="true"/>
            <p:nvPr/>
          </p:nvSpPr>
          <p:spPr>
            <a:xfrm>
              <a:off x="0" y="-57150"/>
              <a:ext cx="2089308" cy="394601"/>
            </a:xfrm>
            <a:prstGeom prst="rect">
              <a:avLst/>
            </a:prstGeom>
          </p:spPr>
          <p:txBody>
            <a:bodyPr anchor="ctr" rtlCol="false" tIns="50800" lIns="50800" bIns="50800" rIns="50800"/>
            <a:lstStyle/>
            <a:p>
              <a:pPr algn="ctr">
                <a:lnSpc>
                  <a:spcPts val="3631"/>
                </a:lnSpc>
              </a:pPr>
            </a:p>
          </p:txBody>
        </p:sp>
      </p:grpSp>
      <p:grpSp>
        <p:nvGrpSpPr>
          <p:cNvPr name="Group 12" id="12"/>
          <p:cNvGrpSpPr/>
          <p:nvPr/>
        </p:nvGrpSpPr>
        <p:grpSpPr>
          <a:xfrm rot="0">
            <a:off x="5420114" y="4433887"/>
            <a:ext cx="6492219" cy="1331433"/>
            <a:chOff x="0" y="0"/>
            <a:chExt cx="1709885" cy="350665"/>
          </a:xfrm>
        </p:grpSpPr>
        <p:sp>
          <p:nvSpPr>
            <p:cNvPr name="Freeform 13" id="13"/>
            <p:cNvSpPr/>
            <p:nvPr/>
          </p:nvSpPr>
          <p:spPr>
            <a:xfrm flipH="false" flipV="false" rot="0">
              <a:off x="0" y="0"/>
              <a:ext cx="1709885" cy="350665"/>
            </a:xfrm>
            <a:custGeom>
              <a:avLst/>
              <a:gdLst/>
              <a:ahLst/>
              <a:cxnLst/>
              <a:rect r="r" b="b" t="t" l="l"/>
              <a:pathLst>
                <a:path h="350665" w="1709885">
                  <a:moveTo>
                    <a:pt x="60817" y="0"/>
                  </a:moveTo>
                  <a:lnTo>
                    <a:pt x="1649068" y="0"/>
                  </a:lnTo>
                  <a:cubicBezTo>
                    <a:pt x="1665198" y="0"/>
                    <a:pt x="1680667" y="6407"/>
                    <a:pt x="1692072" y="17813"/>
                  </a:cubicBezTo>
                  <a:cubicBezTo>
                    <a:pt x="1703477" y="29218"/>
                    <a:pt x="1709885" y="44687"/>
                    <a:pt x="1709885" y="60817"/>
                  </a:cubicBezTo>
                  <a:lnTo>
                    <a:pt x="1709885" y="289848"/>
                  </a:lnTo>
                  <a:cubicBezTo>
                    <a:pt x="1709885" y="323437"/>
                    <a:pt x="1682656" y="350665"/>
                    <a:pt x="1649068" y="350665"/>
                  </a:cubicBezTo>
                  <a:lnTo>
                    <a:pt x="60817" y="350665"/>
                  </a:lnTo>
                  <a:cubicBezTo>
                    <a:pt x="44687" y="350665"/>
                    <a:pt x="29218" y="344258"/>
                    <a:pt x="17813" y="332852"/>
                  </a:cubicBezTo>
                  <a:cubicBezTo>
                    <a:pt x="6407" y="321447"/>
                    <a:pt x="0" y="305978"/>
                    <a:pt x="0" y="289848"/>
                  </a:cubicBezTo>
                  <a:lnTo>
                    <a:pt x="0" y="60817"/>
                  </a:lnTo>
                  <a:cubicBezTo>
                    <a:pt x="0" y="27229"/>
                    <a:pt x="27229" y="0"/>
                    <a:pt x="60817" y="0"/>
                  </a:cubicBezTo>
                  <a:close/>
                </a:path>
              </a:pathLst>
            </a:custGeom>
            <a:solidFill>
              <a:srgbClr val="C39B7F"/>
            </a:solidFill>
          </p:spPr>
        </p:sp>
        <p:sp>
          <p:nvSpPr>
            <p:cNvPr name="TextBox 14" id="14"/>
            <p:cNvSpPr txBox="true"/>
            <p:nvPr/>
          </p:nvSpPr>
          <p:spPr>
            <a:xfrm>
              <a:off x="0" y="-57150"/>
              <a:ext cx="1709885" cy="407815"/>
            </a:xfrm>
            <a:prstGeom prst="rect">
              <a:avLst/>
            </a:prstGeom>
          </p:spPr>
          <p:txBody>
            <a:bodyPr anchor="ctr" rtlCol="false" tIns="50800" lIns="50800" bIns="50800" rIns="50800"/>
            <a:lstStyle/>
            <a:p>
              <a:pPr algn="ctr">
                <a:lnSpc>
                  <a:spcPts val="3631"/>
                </a:lnSpc>
              </a:pPr>
            </a:p>
          </p:txBody>
        </p:sp>
      </p:grpSp>
      <p:grpSp>
        <p:nvGrpSpPr>
          <p:cNvPr name="Group 15" id="15"/>
          <p:cNvGrpSpPr/>
          <p:nvPr/>
        </p:nvGrpSpPr>
        <p:grpSpPr>
          <a:xfrm rot="0">
            <a:off x="4229043" y="6127270"/>
            <a:ext cx="9249825" cy="1447674"/>
            <a:chOff x="0" y="0"/>
            <a:chExt cx="2436168" cy="381280"/>
          </a:xfrm>
        </p:grpSpPr>
        <p:sp>
          <p:nvSpPr>
            <p:cNvPr name="Freeform 16" id="16"/>
            <p:cNvSpPr/>
            <p:nvPr/>
          </p:nvSpPr>
          <p:spPr>
            <a:xfrm flipH="false" flipV="false" rot="0">
              <a:off x="0" y="0"/>
              <a:ext cx="2436168" cy="381280"/>
            </a:xfrm>
            <a:custGeom>
              <a:avLst/>
              <a:gdLst/>
              <a:ahLst/>
              <a:cxnLst/>
              <a:rect r="r" b="b" t="t" l="l"/>
              <a:pathLst>
                <a:path h="381280" w="2436168">
                  <a:moveTo>
                    <a:pt x="42686" y="0"/>
                  </a:moveTo>
                  <a:lnTo>
                    <a:pt x="2393482" y="0"/>
                  </a:lnTo>
                  <a:cubicBezTo>
                    <a:pt x="2404803" y="0"/>
                    <a:pt x="2415660" y="4497"/>
                    <a:pt x="2423665" y="12502"/>
                  </a:cubicBezTo>
                  <a:cubicBezTo>
                    <a:pt x="2431671" y="20508"/>
                    <a:pt x="2436168" y="31365"/>
                    <a:pt x="2436168" y="42686"/>
                  </a:cubicBezTo>
                  <a:lnTo>
                    <a:pt x="2436168" y="338594"/>
                  </a:lnTo>
                  <a:cubicBezTo>
                    <a:pt x="2436168" y="362169"/>
                    <a:pt x="2417057" y="381280"/>
                    <a:pt x="2393482" y="381280"/>
                  </a:cubicBezTo>
                  <a:lnTo>
                    <a:pt x="42686" y="381280"/>
                  </a:lnTo>
                  <a:cubicBezTo>
                    <a:pt x="31365" y="381280"/>
                    <a:pt x="20508" y="376783"/>
                    <a:pt x="12502" y="368778"/>
                  </a:cubicBezTo>
                  <a:cubicBezTo>
                    <a:pt x="4497" y="360773"/>
                    <a:pt x="0" y="349915"/>
                    <a:pt x="0" y="338594"/>
                  </a:cubicBezTo>
                  <a:lnTo>
                    <a:pt x="0" y="42686"/>
                  </a:lnTo>
                  <a:cubicBezTo>
                    <a:pt x="0" y="31365"/>
                    <a:pt x="4497" y="20508"/>
                    <a:pt x="12502" y="12502"/>
                  </a:cubicBezTo>
                  <a:cubicBezTo>
                    <a:pt x="20508" y="4497"/>
                    <a:pt x="31365" y="0"/>
                    <a:pt x="42686" y="0"/>
                  </a:cubicBezTo>
                  <a:close/>
                </a:path>
              </a:pathLst>
            </a:custGeom>
            <a:solidFill>
              <a:srgbClr val="CA7355"/>
            </a:solidFill>
          </p:spPr>
        </p:sp>
        <p:sp>
          <p:nvSpPr>
            <p:cNvPr name="TextBox 17" id="17"/>
            <p:cNvSpPr txBox="true"/>
            <p:nvPr/>
          </p:nvSpPr>
          <p:spPr>
            <a:xfrm>
              <a:off x="0" y="-57150"/>
              <a:ext cx="2436168" cy="438430"/>
            </a:xfrm>
            <a:prstGeom prst="rect">
              <a:avLst/>
            </a:prstGeom>
          </p:spPr>
          <p:txBody>
            <a:bodyPr anchor="ctr" rtlCol="false" tIns="50800" lIns="50800" bIns="50800" rIns="50800"/>
            <a:lstStyle/>
            <a:p>
              <a:pPr algn="ctr">
                <a:lnSpc>
                  <a:spcPts val="3631"/>
                </a:lnSpc>
              </a:pPr>
            </a:p>
          </p:txBody>
        </p:sp>
      </p:grpSp>
      <p:grpSp>
        <p:nvGrpSpPr>
          <p:cNvPr name="Group 18" id="18"/>
          <p:cNvGrpSpPr/>
          <p:nvPr/>
        </p:nvGrpSpPr>
        <p:grpSpPr>
          <a:xfrm rot="0">
            <a:off x="3083014" y="7936894"/>
            <a:ext cx="11655025" cy="2001331"/>
            <a:chOff x="0" y="0"/>
            <a:chExt cx="3069636" cy="527099"/>
          </a:xfrm>
        </p:grpSpPr>
        <p:sp>
          <p:nvSpPr>
            <p:cNvPr name="Freeform 19" id="19"/>
            <p:cNvSpPr/>
            <p:nvPr/>
          </p:nvSpPr>
          <p:spPr>
            <a:xfrm flipH="false" flipV="false" rot="0">
              <a:off x="0" y="0"/>
              <a:ext cx="3069636" cy="527099"/>
            </a:xfrm>
            <a:custGeom>
              <a:avLst/>
              <a:gdLst/>
              <a:ahLst/>
              <a:cxnLst/>
              <a:rect r="r" b="b" t="t" l="l"/>
              <a:pathLst>
                <a:path h="527099" w="3069636">
                  <a:moveTo>
                    <a:pt x="33877" y="0"/>
                  </a:moveTo>
                  <a:lnTo>
                    <a:pt x="3035759" y="0"/>
                  </a:lnTo>
                  <a:cubicBezTo>
                    <a:pt x="3044744" y="0"/>
                    <a:pt x="3053361" y="3569"/>
                    <a:pt x="3059714" y="9922"/>
                  </a:cubicBezTo>
                  <a:cubicBezTo>
                    <a:pt x="3066067" y="16276"/>
                    <a:pt x="3069636" y="24892"/>
                    <a:pt x="3069636" y="33877"/>
                  </a:cubicBezTo>
                  <a:lnTo>
                    <a:pt x="3069636" y="493222"/>
                  </a:lnTo>
                  <a:cubicBezTo>
                    <a:pt x="3069636" y="511932"/>
                    <a:pt x="3054469" y="527099"/>
                    <a:pt x="3035759" y="527099"/>
                  </a:cubicBezTo>
                  <a:lnTo>
                    <a:pt x="33877" y="527099"/>
                  </a:lnTo>
                  <a:cubicBezTo>
                    <a:pt x="24892" y="527099"/>
                    <a:pt x="16276" y="523530"/>
                    <a:pt x="9922" y="517177"/>
                  </a:cubicBezTo>
                  <a:cubicBezTo>
                    <a:pt x="3569" y="510824"/>
                    <a:pt x="0" y="502207"/>
                    <a:pt x="0" y="493222"/>
                  </a:cubicBezTo>
                  <a:lnTo>
                    <a:pt x="0" y="33877"/>
                  </a:lnTo>
                  <a:cubicBezTo>
                    <a:pt x="0" y="24892"/>
                    <a:pt x="3569" y="16276"/>
                    <a:pt x="9922" y="9922"/>
                  </a:cubicBezTo>
                  <a:cubicBezTo>
                    <a:pt x="16276" y="3569"/>
                    <a:pt x="24892" y="0"/>
                    <a:pt x="33877" y="0"/>
                  </a:cubicBezTo>
                  <a:close/>
                </a:path>
              </a:pathLst>
            </a:custGeom>
            <a:solidFill>
              <a:srgbClr val="AD5545"/>
            </a:solidFill>
          </p:spPr>
        </p:sp>
        <p:sp>
          <p:nvSpPr>
            <p:cNvPr name="TextBox 20" id="20"/>
            <p:cNvSpPr txBox="true"/>
            <p:nvPr/>
          </p:nvSpPr>
          <p:spPr>
            <a:xfrm>
              <a:off x="0" y="-57150"/>
              <a:ext cx="3069636" cy="584249"/>
            </a:xfrm>
            <a:prstGeom prst="rect">
              <a:avLst/>
            </a:prstGeom>
          </p:spPr>
          <p:txBody>
            <a:bodyPr anchor="ctr" rtlCol="false" tIns="50800" lIns="50800" bIns="50800" rIns="50800"/>
            <a:lstStyle/>
            <a:p>
              <a:pPr algn="ctr">
                <a:lnSpc>
                  <a:spcPts val="3631"/>
                </a:lnSpc>
              </a:pPr>
            </a:p>
          </p:txBody>
        </p:sp>
      </p:grpSp>
      <p:sp>
        <p:nvSpPr>
          <p:cNvPr name="TextBox 21" id="21"/>
          <p:cNvSpPr txBox="true"/>
          <p:nvPr/>
        </p:nvSpPr>
        <p:spPr>
          <a:xfrm rot="0">
            <a:off x="5306446" y="2465249"/>
            <a:ext cx="6730790" cy="912943"/>
          </a:xfrm>
          <a:prstGeom prst="rect">
            <a:avLst/>
          </a:prstGeom>
        </p:spPr>
        <p:txBody>
          <a:bodyPr anchor="t" rtlCol="false" tIns="0" lIns="0" bIns="0" rIns="0">
            <a:spAutoFit/>
          </a:bodyPr>
          <a:lstStyle/>
          <a:p>
            <a:pPr algn="ctr">
              <a:lnSpc>
                <a:spcPts val="7528"/>
              </a:lnSpc>
            </a:pPr>
            <a:r>
              <a:rPr lang="en-US" b="true" sz="5377">
                <a:solidFill>
                  <a:srgbClr val="000000"/>
                </a:solidFill>
                <a:latin typeface="Quicksand Bold"/>
                <a:ea typeface="Quicksand Bold"/>
                <a:cs typeface="Quicksand Bold"/>
                <a:sym typeface="Quicksand Bold"/>
              </a:rPr>
              <a:t>Bhoomika - 221EC136</a:t>
            </a:r>
          </a:p>
        </p:txBody>
      </p:sp>
      <p:sp>
        <p:nvSpPr>
          <p:cNvPr name="TextBox 22" id="22"/>
          <p:cNvSpPr txBox="true"/>
          <p:nvPr/>
        </p:nvSpPr>
        <p:spPr>
          <a:xfrm rot="0">
            <a:off x="3942752" y="6087595"/>
            <a:ext cx="9902460" cy="1123950"/>
          </a:xfrm>
          <a:prstGeom prst="rect">
            <a:avLst/>
          </a:prstGeom>
        </p:spPr>
        <p:txBody>
          <a:bodyPr anchor="t" rtlCol="false" tIns="0" lIns="0" bIns="0" rIns="0">
            <a:spAutoFit/>
          </a:bodyPr>
          <a:lstStyle/>
          <a:p>
            <a:pPr algn="ctr">
              <a:lnSpc>
                <a:spcPts val="9228"/>
              </a:lnSpc>
            </a:pPr>
            <a:r>
              <a:rPr lang="en-US" b="true" sz="6591">
                <a:solidFill>
                  <a:srgbClr val="000000"/>
                </a:solidFill>
                <a:latin typeface="Quicksand Bold"/>
                <a:ea typeface="Quicksand Bold"/>
                <a:cs typeface="Quicksand Bold"/>
                <a:sym typeface="Quicksand Bold"/>
              </a:rPr>
              <a:t>Dr Sandeep Kumar</a:t>
            </a:r>
          </a:p>
        </p:txBody>
      </p:sp>
      <p:sp>
        <p:nvSpPr>
          <p:cNvPr name="TextBox 23" id="23"/>
          <p:cNvSpPr txBox="true"/>
          <p:nvPr/>
        </p:nvSpPr>
        <p:spPr>
          <a:xfrm rot="0">
            <a:off x="4897433" y="434845"/>
            <a:ext cx="6907220" cy="1063886"/>
          </a:xfrm>
          <a:prstGeom prst="rect">
            <a:avLst/>
          </a:prstGeom>
        </p:spPr>
        <p:txBody>
          <a:bodyPr anchor="t" rtlCol="false" tIns="0" lIns="0" bIns="0" rIns="0">
            <a:spAutoFit/>
          </a:bodyPr>
          <a:lstStyle/>
          <a:p>
            <a:pPr algn="ctr">
              <a:lnSpc>
                <a:spcPts val="8757"/>
              </a:lnSpc>
            </a:pPr>
            <a:r>
              <a:rPr lang="en-US" b="true" sz="6255">
                <a:solidFill>
                  <a:srgbClr val="000000"/>
                </a:solidFill>
                <a:latin typeface="Quicksand Bold"/>
                <a:ea typeface="Quicksand Bold"/>
                <a:cs typeface="Quicksand Bold"/>
                <a:sym typeface="Quicksand Bold"/>
              </a:rPr>
              <a:t>Project by</a:t>
            </a:r>
          </a:p>
        </p:txBody>
      </p:sp>
      <p:sp>
        <p:nvSpPr>
          <p:cNvPr name="TextBox 24" id="24"/>
          <p:cNvSpPr txBox="true"/>
          <p:nvPr/>
        </p:nvSpPr>
        <p:spPr>
          <a:xfrm rot="0">
            <a:off x="5151619" y="4677895"/>
            <a:ext cx="7029208" cy="705485"/>
          </a:xfrm>
          <a:prstGeom prst="rect">
            <a:avLst/>
          </a:prstGeom>
        </p:spPr>
        <p:txBody>
          <a:bodyPr anchor="t" rtlCol="false" tIns="0" lIns="0" bIns="0" rIns="0">
            <a:spAutoFit/>
          </a:bodyPr>
          <a:lstStyle/>
          <a:p>
            <a:pPr algn="ctr">
              <a:lnSpc>
                <a:spcPts val="5739"/>
              </a:lnSpc>
            </a:pPr>
            <a:r>
              <a:rPr lang="en-US" b="true" sz="4099">
                <a:solidFill>
                  <a:srgbClr val="000000"/>
                </a:solidFill>
                <a:latin typeface="Quicksand Bold"/>
                <a:ea typeface="Quicksand Bold"/>
                <a:cs typeface="Quicksand Bold"/>
                <a:sym typeface="Quicksand Bold"/>
              </a:rPr>
              <a:t>Under the guidance of </a:t>
            </a:r>
          </a:p>
        </p:txBody>
      </p:sp>
      <p:sp>
        <p:nvSpPr>
          <p:cNvPr name="TextBox 25" id="25"/>
          <p:cNvSpPr txBox="true"/>
          <p:nvPr/>
        </p:nvSpPr>
        <p:spPr>
          <a:xfrm rot="0">
            <a:off x="2758603" y="7936894"/>
            <a:ext cx="12190706" cy="1687477"/>
          </a:xfrm>
          <a:prstGeom prst="rect">
            <a:avLst/>
          </a:prstGeom>
        </p:spPr>
        <p:txBody>
          <a:bodyPr anchor="t" rtlCol="false" tIns="0" lIns="0" bIns="0" rIns="0">
            <a:spAutoFit/>
          </a:bodyPr>
          <a:lstStyle/>
          <a:p>
            <a:pPr algn="ctr">
              <a:lnSpc>
                <a:spcPts val="6838"/>
              </a:lnSpc>
            </a:pPr>
            <a:r>
              <a:rPr lang="en-US" b="true" sz="4884">
                <a:solidFill>
                  <a:srgbClr val="000000"/>
                </a:solidFill>
                <a:latin typeface="Quicksand Bold"/>
                <a:ea typeface="Quicksand Bold"/>
                <a:cs typeface="Quicksand Bold"/>
                <a:sym typeface="Quicksand Bold"/>
              </a:rPr>
              <a:t>Electronics and Communication Department, NITK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936724" y="1392123"/>
            <a:ext cx="7971826" cy="1282280"/>
            <a:chOff x="0" y="0"/>
            <a:chExt cx="2099575" cy="337720"/>
          </a:xfrm>
        </p:grpSpPr>
        <p:sp>
          <p:nvSpPr>
            <p:cNvPr name="Freeform 3" id="3"/>
            <p:cNvSpPr/>
            <p:nvPr/>
          </p:nvSpPr>
          <p:spPr>
            <a:xfrm flipH="false" flipV="false" rot="0">
              <a:off x="0" y="0"/>
              <a:ext cx="2099576" cy="337720"/>
            </a:xfrm>
            <a:custGeom>
              <a:avLst/>
              <a:gdLst/>
              <a:ahLst/>
              <a:cxnLst/>
              <a:rect r="r" b="b" t="t" l="l"/>
              <a:pathLst>
                <a:path h="337720" w="2099576">
                  <a:moveTo>
                    <a:pt x="49529" y="0"/>
                  </a:moveTo>
                  <a:lnTo>
                    <a:pt x="2050046" y="0"/>
                  </a:lnTo>
                  <a:cubicBezTo>
                    <a:pt x="2077401" y="0"/>
                    <a:pt x="2099576" y="22175"/>
                    <a:pt x="2099576" y="49529"/>
                  </a:cubicBezTo>
                  <a:lnTo>
                    <a:pt x="2099576" y="288191"/>
                  </a:lnTo>
                  <a:cubicBezTo>
                    <a:pt x="2099576" y="315545"/>
                    <a:pt x="2077401" y="337720"/>
                    <a:pt x="2050046" y="337720"/>
                  </a:cubicBezTo>
                  <a:lnTo>
                    <a:pt x="49529" y="337720"/>
                  </a:lnTo>
                  <a:cubicBezTo>
                    <a:pt x="36393" y="337720"/>
                    <a:pt x="23795" y="332502"/>
                    <a:pt x="14507" y="323213"/>
                  </a:cubicBezTo>
                  <a:cubicBezTo>
                    <a:pt x="5218" y="313925"/>
                    <a:pt x="0" y="301327"/>
                    <a:pt x="0" y="288191"/>
                  </a:cubicBezTo>
                  <a:lnTo>
                    <a:pt x="0" y="49529"/>
                  </a:lnTo>
                  <a:cubicBezTo>
                    <a:pt x="0" y="22175"/>
                    <a:pt x="22175" y="0"/>
                    <a:pt x="49529" y="0"/>
                  </a:cubicBezTo>
                  <a:close/>
                </a:path>
              </a:pathLst>
            </a:custGeom>
            <a:solidFill>
              <a:srgbClr val="C3714B"/>
            </a:solidFill>
          </p:spPr>
        </p:sp>
        <p:sp>
          <p:nvSpPr>
            <p:cNvPr name="TextBox 4" id="4"/>
            <p:cNvSpPr txBox="true"/>
            <p:nvPr/>
          </p:nvSpPr>
          <p:spPr>
            <a:xfrm>
              <a:off x="0" y="-57150"/>
              <a:ext cx="2099575" cy="394870"/>
            </a:xfrm>
            <a:prstGeom prst="rect">
              <a:avLst/>
            </a:prstGeom>
          </p:spPr>
          <p:txBody>
            <a:bodyPr anchor="ctr" rtlCol="false" tIns="50800" lIns="50800" bIns="50800" rIns="50800"/>
            <a:lstStyle/>
            <a:p>
              <a:pPr algn="ctr">
                <a:lnSpc>
                  <a:spcPts val="3631"/>
                </a:lnSpc>
              </a:pPr>
            </a:p>
          </p:txBody>
        </p:sp>
      </p:grpSp>
      <p:sp>
        <p:nvSpPr>
          <p:cNvPr name="Freeform 5" id="5"/>
          <p:cNvSpPr/>
          <p:nvPr/>
        </p:nvSpPr>
        <p:spPr>
          <a:xfrm flipH="false" flipV="false" rot="0">
            <a:off x="0" y="133272"/>
            <a:ext cx="2592030" cy="895428"/>
          </a:xfrm>
          <a:custGeom>
            <a:avLst/>
            <a:gdLst/>
            <a:ahLst/>
            <a:cxnLst/>
            <a:rect r="r" b="b" t="t" l="l"/>
            <a:pathLst>
              <a:path h="895428" w="2592030">
                <a:moveTo>
                  <a:pt x="0" y="0"/>
                </a:moveTo>
                <a:lnTo>
                  <a:pt x="2592030" y="0"/>
                </a:lnTo>
                <a:lnTo>
                  <a:pt x="2592030" y="895428"/>
                </a:lnTo>
                <a:lnTo>
                  <a:pt x="0" y="895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196373" y="8229600"/>
            <a:ext cx="2091627" cy="2057400"/>
          </a:xfrm>
          <a:custGeom>
            <a:avLst/>
            <a:gdLst/>
            <a:ahLst/>
            <a:cxnLst/>
            <a:rect r="r" b="b" t="t" l="l"/>
            <a:pathLst>
              <a:path h="2057400" w="2091627">
                <a:moveTo>
                  <a:pt x="0" y="0"/>
                </a:moveTo>
                <a:lnTo>
                  <a:pt x="2091627" y="0"/>
                </a:lnTo>
                <a:lnTo>
                  <a:pt x="2091627"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228717" y="5800750"/>
            <a:ext cx="7971826" cy="1282280"/>
            <a:chOff x="0" y="0"/>
            <a:chExt cx="2099575" cy="337720"/>
          </a:xfrm>
        </p:grpSpPr>
        <p:sp>
          <p:nvSpPr>
            <p:cNvPr name="Freeform 8" id="8"/>
            <p:cNvSpPr/>
            <p:nvPr/>
          </p:nvSpPr>
          <p:spPr>
            <a:xfrm flipH="false" flipV="false" rot="0">
              <a:off x="0" y="0"/>
              <a:ext cx="2099576" cy="337720"/>
            </a:xfrm>
            <a:custGeom>
              <a:avLst/>
              <a:gdLst/>
              <a:ahLst/>
              <a:cxnLst/>
              <a:rect r="r" b="b" t="t" l="l"/>
              <a:pathLst>
                <a:path h="337720" w="2099576">
                  <a:moveTo>
                    <a:pt x="49529" y="0"/>
                  </a:moveTo>
                  <a:lnTo>
                    <a:pt x="2050046" y="0"/>
                  </a:lnTo>
                  <a:cubicBezTo>
                    <a:pt x="2077401" y="0"/>
                    <a:pt x="2099576" y="22175"/>
                    <a:pt x="2099576" y="49529"/>
                  </a:cubicBezTo>
                  <a:lnTo>
                    <a:pt x="2099576" y="288191"/>
                  </a:lnTo>
                  <a:cubicBezTo>
                    <a:pt x="2099576" y="315545"/>
                    <a:pt x="2077401" y="337720"/>
                    <a:pt x="2050046" y="337720"/>
                  </a:cubicBezTo>
                  <a:lnTo>
                    <a:pt x="49529" y="337720"/>
                  </a:lnTo>
                  <a:cubicBezTo>
                    <a:pt x="36393" y="337720"/>
                    <a:pt x="23795" y="332502"/>
                    <a:pt x="14507" y="323213"/>
                  </a:cubicBezTo>
                  <a:cubicBezTo>
                    <a:pt x="5218" y="313925"/>
                    <a:pt x="0" y="301327"/>
                    <a:pt x="0" y="288191"/>
                  </a:cubicBezTo>
                  <a:lnTo>
                    <a:pt x="0" y="49529"/>
                  </a:lnTo>
                  <a:cubicBezTo>
                    <a:pt x="0" y="22175"/>
                    <a:pt x="22175" y="0"/>
                    <a:pt x="49529" y="0"/>
                  </a:cubicBezTo>
                  <a:close/>
                </a:path>
              </a:pathLst>
            </a:custGeom>
            <a:solidFill>
              <a:srgbClr val="AD5545"/>
            </a:solidFill>
          </p:spPr>
        </p:sp>
        <p:sp>
          <p:nvSpPr>
            <p:cNvPr name="TextBox 9" id="9"/>
            <p:cNvSpPr txBox="true"/>
            <p:nvPr/>
          </p:nvSpPr>
          <p:spPr>
            <a:xfrm>
              <a:off x="0" y="-57150"/>
              <a:ext cx="2099575" cy="394870"/>
            </a:xfrm>
            <a:prstGeom prst="rect">
              <a:avLst/>
            </a:prstGeom>
          </p:spPr>
          <p:txBody>
            <a:bodyPr anchor="ctr" rtlCol="false" tIns="50800" lIns="50800" bIns="50800" rIns="50800"/>
            <a:lstStyle/>
            <a:p>
              <a:pPr algn="ctr">
                <a:lnSpc>
                  <a:spcPts val="3631"/>
                </a:lnSpc>
              </a:pPr>
            </a:p>
          </p:txBody>
        </p:sp>
      </p:grpSp>
      <p:sp>
        <p:nvSpPr>
          <p:cNvPr name="Freeform 10" id="10"/>
          <p:cNvSpPr/>
          <p:nvPr/>
        </p:nvSpPr>
        <p:spPr>
          <a:xfrm flipH="false" flipV="false" rot="-5400000">
            <a:off x="-1017851" y="6945410"/>
            <a:ext cx="5395669" cy="7964048"/>
          </a:xfrm>
          <a:custGeom>
            <a:avLst/>
            <a:gdLst/>
            <a:ahLst/>
            <a:cxnLst/>
            <a:rect r="r" b="b" t="t" l="l"/>
            <a:pathLst>
              <a:path h="7964048" w="5395669">
                <a:moveTo>
                  <a:pt x="0" y="0"/>
                </a:moveTo>
                <a:lnTo>
                  <a:pt x="5395668" y="0"/>
                </a:lnTo>
                <a:lnTo>
                  <a:pt x="5395668" y="7964048"/>
                </a:lnTo>
                <a:lnTo>
                  <a:pt x="0" y="7964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3940804" y="-2434298"/>
            <a:ext cx="6602765" cy="4858093"/>
          </a:xfrm>
          <a:custGeom>
            <a:avLst/>
            <a:gdLst/>
            <a:ahLst/>
            <a:cxnLst/>
            <a:rect r="r" b="b" t="t" l="l"/>
            <a:pathLst>
              <a:path h="4858093" w="6602765">
                <a:moveTo>
                  <a:pt x="0" y="0"/>
                </a:moveTo>
                <a:lnTo>
                  <a:pt x="6602765" y="0"/>
                </a:lnTo>
                <a:lnTo>
                  <a:pt x="6602765" y="4858092"/>
                </a:lnTo>
                <a:lnTo>
                  <a:pt x="0" y="48580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371113" y="7941248"/>
            <a:ext cx="3462763" cy="1857300"/>
          </a:xfrm>
          <a:custGeom>
            <a:avLst/>
            <a:gdLst/>
            <a:ahLst/>
            <a:cxnLst/>
            <a:rect r="r" b="b" t="t" l="l"/>
            <a:pathLst>
              <a:path h="1857300" w="3462763">
                <a:moveTo>
                  <a:pt x="0" y="0"/>
                </a:moveTo>
                <a:lnTo>
                  <a:pt x="3462763" y="0"/>
                </a:lnTo>
                <a:lnTo>
                  <a:pt x="3462763" y="1857300"/>
                </a:lnTo>
                <a:lnTo>
                  <a:pt x="0" y="18573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3933522" y="7878010"/>
            <a:ext cx="1728484" cy="1920538"/>
          </a:xfrm>
          <a:custGeom>
            <a:avLst/>
            <a:gdLst/>
            <a:ahLst/>
            <a:cxnLst/>
            <a:rect r="r" b="b" t="t" l="l"/>
            <a:pathLst>
              <a:path h="1920538" w="1728484">
                <a:moveTo>
                  <a:pt x="0" y="0"/>
                </a:moveTo>
                <a:lnTo>
                  <a:pt x="1728485" y="0"/>
                </a:lnTo>
                <a:lnTo>
                  <a:pt x="1728485" y="1920538"/>
                </a:lnTo>
                <a:lnTo>
                  <a:pt x="0" y="19205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4" id="14"/>
          <p:cNvGrpSpPr/>
          <p:nvPr/>
        </p:nvGrpSpPr>
        <p:grpSpPr>
          <a:xfrm rot="0">
            <a:off x="2097052" y="2878377"/>
            <a:ext cx="8450946" cy="1359347"/>
            <a:chOff x="0" y="0"/>
            <a:chExt cx="2099575" cy="337720"/>
          </a:xfrm>
        </p:grpSpPr>
        <p:sp>
          <p:nvSpPr>
            <p:cNvPr name="Freeform 15" id="15"/>
            <p:cNvSpPr/>
            <p:nvPr/>
          </p:nvSpPr>
          <p:spPr>
            <a:xfrm flipH="false" flipV="false" rot="0">
              <a:off x="0" y="0"/>
              <a:ext cx="2099576" cy="337720"/>
            </a:xfrm>
            <a:custGeom>
              <a:avLst/>
              <a:gdLst/>
              <a:ahLst/>
              <a:cxnLst/>
              <a:rect r="r" b="b" t="t" l="l"/>
              <a:pathLst>
                <a:path h="337720" w="2099576">
                  <a:moveTo>
                    <a:pt x="46721" y="0"/>
                  </a:moveTo>
                  <a:lnTo>
                    <a:pt x="2052854" y="0"/>
                  </a:lnTo>
                  <a:cubicBezTo>
                    <a:pt x="2078658" y="0"/>
                    <a:pt x="2099576" y="20918"/>
                    <a:pt x="2099576" y="46721"/>
                  </a:cubicBezTo>
                  <a:lnTo>
                    <a:pt x="2099576" y="290999"/>
                  </a:lnTo>
                  <a:cubicBezTo>
                    <a:pt x="2099576" y="303390"/>
                    <a:pt x="2094653" y="315274"/>
                    <a:pt x="2085891" y="324036"/>
                  </a:cubicBezTo>
                  <a:cubicBezTo>
                    <a:pt x="2077129" y="332797"/>
                    <a:pt x="2065246" y="337720"/>
                    <a:pt x="2052854" y="337720"/>
                  </a:cubicBezTo>
                  <a:lnTo>
                    <a:pt x="46721" y="337720"/>
                  </a:lnTo>
                  <a:cubicBezTo>
                    <a:pt x="34330" y="337720"/>
                    <a:pt x="22446" y="332797"/>
                    <a:pt x="13684" y="324036"/>
                  </a:cubicBezTo>
                  <a:cubicBezTo>
                    <a:pt x="4922" y="315274"/>
                    <a:pt x="0" y="303390"/>
                    <a:pt x="0" y="290999"/>
                  </a:cubicBezTo>
                  <a:lnTo>
                    <a:pt x="0" y="46721"/>
                  </a:lnTo>
                  <a:cubicBezTo>
                    <a:pt x="0" y="34330"/>
                    <a:pt x="4922" y="22446"/>
                    <a:pt x="13684" y="13684"/>
                  </a:cubicBezTo>
                  <a:cubicBezTo>
                    <a:pt x="22446" y="4922"/>
                    <a:pt x="34330" y="0"/>
                    <a:pt x="46721" y="0"/>
                  </a:cubicBezTo>
                  <a:close/>
                </a:path>
              </a:pathLst>
            </a:custGeom>
            <a:solidFill>
              <a:srgbClr val="AD5545"/>
            </a:solidFill>
          </p:spPr>
        </p:sp>
        <p:sp>
          <p:nvSpPr>
            <p:cNvPr name="TextBox 16" id="16"/>
            <p:cNvSpPr txBox="true"/>
            <p:nvPr/>
          </p:nvSpPr>
          <p:spPr>
            <a:xfrm>
              <a:off x="0" y="-57150"/>
              <a:ext cx="2099575" cy="394870"/>
            </a:xfrm>
            <a:prstGeom prst="rect">
              <a:avLst/>
            </a:prstGeom>
          </p:spPr>
          <p:txBody>
            <a:bodyPr anchor="ctr" rtlCol="false" tIns="50800" lIns="50800" bIns="50800" rIns="50800"/>
            <a:lstStyle/>
            <a:p>
              <a:pPr algn="ctr">
                <a:lnSpc>
                  <a:spcPts val="3631"/>
                </a:lnSpc>
              </a:pPr>
            </a:p>
          </p:txBody>
        </p:sp>
      </p:grpSp>
      <p:grpSp>
        <p:nvGrpSpPr>
          <p:cNvPr name="Group 17" id="17"/>
          <p:cNvGrpSpPr/>
          <p:nvPr/>
        </p:nvGrpSpPr>
        <p:grpSpPr>
          <a:xfrm rot="0">
            <a:off x="3230657" y="4404605"/>
            <a:ext cx="8205987" cy="1319945"/>
            <a:chOff x="0" y="0"/>
            <a:chExt cx="2099575" cy="337720"/>
          </a:xfrm>
        </p:grpSpPr>
        <p:sp>
          <p:nvSpPr>
            <p:cNvPr name="Freeform 18" id="18"/>
            <p:cNvSpPr/>
            <p:nvPr/>
          </p:nvSpPr>
          <p:spPr>
            <a:xfrm flipH="false" flipV="false" rot="0">
              <a:off x="0" y="0"/>
              <a:ext cx="2099576" cy="337720"/>
            </a:xfrm>
            <a:custGeom>
              <a:avLst/>
              <a:gdLst/>
              <a:ahLst/>
              <a:cxnLst/>
              <a:rect r="r" b="b" t="t" l="l"/>
              <a:pathLst>
                <a:path h="337720" w="2099576">
                  <a:moveTo>
                    <a:pt x="48116" y="0"/>
                  </a:moveTo>
                  <a:lnTo>
                    <a:pt x="2051460" y="0"/>
                  </a:lnTo>
                  <a:cubicBezTo>
                    <a:pt x="2078033" y="0"/>
                    <a:pt x="2099576" y="21542"/>
                    <a:pt x="2099576" y="48116"/>
                  </a:cubicBezTo>
                  <a:lnTo>
                    <a:pt x="2099576" y="289604"/>
                  </a:lnTo>
                  <a:cubicBezTo>
                    <a:pt x="2099576" y="316178"/>
                    <a:pt x="2078033" y="337720"/>
                    <a:pt x="2051460" y="337720"/>
                  </a:cubicBezTo>
                  <a:lnTo>
                    <a:pt x="48116" y="337720"/>
                  </a:lnTo>
                  <a:cubicBezTo>
                    <a:pt x="21542" y="337720"/>
                    <a:pt x="0" y="316178"/>
                    <a:pt x="0" y="289604"/>
                  </a:cubicBezTo>
                  <a:lnTo>
                    <a:pt x="0" y="48116"/>
                  </a:lnTo>
                  <a:cubicBezTo>
                    <a:pt x="0" y="21542"/>
                    <a:pt x="21542" y="0"/>
                    <a:pt x="48116" y="0"/>
                  </a:cubicBezTo>
                  <a:close/>
                </a:path>
              </a:pathLst>
            </a:custGeom>
            <a:solidFill>
              <a:srgbClr val="C3714B"/>
            </a:solidFill>
          </p:spPr>
        </p:sp>
        <p:sp>
          <p:nvSpPr>
            <p:cNvPr name="TextBox 19" id="19"/>
            <p:cNvSpPr txBox="true"/>
            <p:nvPr/>
          </p:nvSpPr>
          <p:spPr>
            <a:xfrm>
              <a:off x="0" y="-57150"/>
              <a:ext cx="2099575" cy="394870"/>
            </a:xfrm>
            <a:prstGeom prst="rect">
              <a:avLst/>
            </a:prstGeom>
          </p:spPr>
          <p:txBody>
            <a:bodyPr anchor="ctr" rtlCol="false" tIns="50800" lIns="50800" bIns="50800" rIns="50800"/>
            <a:lstStyle/>
            <a:p>
              <a:pPr algn="ctr">
                <a:lnSpc>
                  <a:spcPts val="3631"/>
                </a:lnSpc>
              </a:pPr>
            </a:p>
          </p:txBody>
        </p:sp>
      </p:grpSp>
      <p:sp>
        <p:nvSpPr>
          <p:cNvPr name="TextBox 20" id="20"/>
          <p:cNvSpPr txBox="true"/>
          <p:nvPr/>
        </p:nvSpPr>
        <p:spPr>
          <a:xfrm rot="0">
            <a:off x="3780401" y="-327287"/>
            <a:ext cx="10118832"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ea typeface="Paytone One"/>
                <a:cs typeface="Paytone One"/>
                <a:sym typeface="Paytone One"/>
              </a:rPr>
              <a:t>Table of Content </a:t>
            </a:r>
          </a:p>
        </p:txBody>
      </p:sp>
      <p:sp>
        <p:nvSpPr>
          <p:cNvPr name="TextBox 21" id="21"/>
          <p:cNvSpPr txBox="true"/>
          <p:nvPr/>
        </p:nvSpPr>
        <p:spPr>
          <a:xfrm rot="0">
            <a:off x="-555110" y="1639768"/>
            <a:ext cx="10942400" cy="748258"/>
          </a:xfrm>
          <a:prstGeom prst="rect">
            <a:avLst/>
          </a:prstGeom>
        </p:spPr>
        <p:txBody>
          <a:bodyPr anchor="t" rtlCol="false" tIns="0" lIns="0" bIns="0" rIns="0">
            <a:spAutoFit/>
          </a:bodyPr>
          <a:lstStyle/>
          <a:p>
            <a:pPr algn="ctr">
              <a:lnSpc>
                <a:spcPts val="5713"/>
              </a:lnSpc>
            </a:pPr>
            <a:r>
              <a:rPr lang="en-US" b="true" sz="5601">
                <a:solidFill>
                  <a:srgbClr val="000000"/>
                </a:solidFill>
                <a:latin typeface="Quicksand Bold"/>
                <a:ea typeface="Quicksand Bold"/>
                <a:cs typeface="Quicksand Bold"/>
                <a:sym typeface="Quicksand Bold"/>
              </a:rPr>
              <a:t>1. Introduction</a:t>
            </a:r>
          </a:p>
        </p:txBody>
      </p:sp>
      <p:sp>
        <p:nvSpPr>
          <p:cNvPr name="TextBox 22" id="22"/>
          <p:cNvSpPr txBox="true"/>
          <p:nvPr/>
        </p:nvSpPr>
        <p:spPr>
          <a:xfrm rot="0">
            <a:off x="1097433" y="3046893"/>
            <a:ext cx="10942400" cy="748258"/>
          </a:xfrm>
          <a:prstGeom prst="rect">
            <a:avLst/>
          </a:prstGeom>
        </p:spPr>
        <p:txBody>
          <a:bodyPr anchor="t" rtlCol="false" tIns="0" lIns="0" bIns="0" rIns="0">
            <a:spAutoFit/>
          </a:bodyPr>
          <a:lstStyle/>
          <a:p>
            <a:pPr algn="ctr">
              <a:lnSpc>
                <a:spcPts val="5713"/>
              </a:lnSpc>
            </a:pPr>
            <a:r>
              <a:rPr lang="en-US" b="true" sz="5601">
                <a:solidFill>
                  <a:srgbClr val="000000"/>
                </a:solidFill>
                <a:latin typeface="Quicksand Bold"/>
                <a:ea typeface="Quicksand Bold"/>
                <a:cs typeface="Quicksand Bold"/>
                <a:sym typeface="Quicksand Bold"/>
              </a:rPr>
              <a:t>2. Problem Statement</a:t>
            </a:r>
          </a:p>
        </p:txBody>
      </p:sp>
      <p:sp>
        <p:nvSpPr>
          <p:cNvPr name="TextBox 23" id="23"/>
          <p:cNvSpPr txBox="true"/>
          <p:nvPr/>
        </p:nvSpPr>
        <p:spPr>
          <a:xfrm rot="0">
            <a:off x="936724" y="4495365"/>
            <a:ext cx="11263818" cy="773314"/>
          </a:xfrm>
          <a:prstGeom prst="rect">
            <a:avLst/>
          </a:prstGeom>
        </p:spPr>
        <p:txBody>
          <a:bodyPr anchor="t" rtlCol="false" tIns="0" lIns="0" bIns="0" rIns="0">
            <a:spAutoFit/>
          </a:bodyPr>
          <a:lstStyle/>
          <a:p>
            <a:pPr algn="ctr">
              <a:lnSpc>
                <a:spcPts val="5881"/>
              </a:lnSpc>
            </a:pPr>
            <a:r>
              <a:rPr lang="en-US" b="true" sz="5766">
                <a:solidFill>
                  <a:srgbClr val="000000"/>
                </a:solidFill>
                <a:latin typeface="Quicksand Bold"/>
                <a:ea typeface="Quicksand Bold"/>
                <a:cs typeface="Quicksand Bold"/>
                <a:sym typeface="Quicksand Bold"/>
              </a:rPr>
              <a:t>3. Objectives</a:t>
            </a:r>
          </a:p>
        </p:txBody>
      </p:sp>
      <p:sp>
        <p:nvSpPr>
          <p:cNvPr name="TextBox 24" id="24"/>
          <p:cNvSpPr txBox="true"/>
          <p:nvPr/>
        </p:nvSpPr>
        <p:spPr>
          <a:xfrm rot="0">
            <a:off x="2586103" y="5829325"/>
            <a:ext cx="11022892" cy="748258"/>
          </a:xfrm>
          <a:prstGeom prst="rect">
            <a:avLst/>
          </a:prstGeom>
        </p:spPr>
        <p:txBody>
          <a:bodyPr anchor="t" rtlCol="false" tIns="0" lIns="0" bIns="0" rIns="0">
            <a:spAutoFit/>
          </a:bodyPr>
          <a:lstStyle/>
          <a:p>
            <a:pPr algn="ctr">
              <a:lnSpc>
                <a:spcPts val="5713"/>
              </a:lnSpc>
            </a:pPr>
            <a:r>
              <a:rPr lang="en-US" b="true" sz="5601">
                <a:solidFill>
                  <a:srgbClr val="000000"/>
                </a:solidFill>
                <a:latin typeface="Quicksand Bold"/>
                <a:ea typeface="Quicksand Bold"/>
                <a:cs typeface="Quicksand Bold"/>
                <a:sym typeface="Quicksand Bold"/>
              </a:rPr>
              <a:t>4. Work plan</a:t>
            </a:r>
          </a:p>
        </p:txBody>
      </p:sp>
      <p:grpSp>
        <p:nvGrpSpPr>
          <p:cNvPr name="Group 25" id="25"/>
          <p:cNvGrpSpPr/>
          <p:nvPr/>
        </p:nvGrpSpPr>
        <p:grpSpPr>
          <a:xfrm rot="0">
            <a:off x="5931850" y="7094977"/>
            <a:ext cx="8628249" cy="1946209"/>
            <a:chOff x="0" y="0"/>
            <a:chExt cx="2207615" cy="497955"/>
          </a:xfrm>
        </p:grpSpPr>
        <p:sp>
          <p:nvSpPr>
            <p:cNvPr name="Freeform 26" id="26"/>
            <p:cNvSpPr/>
            <p:nvPr/>
          </p:nvSpPr>
          <p:spPr>
            <a:xfrm flipH="false" flipV="false" rot="0">
              <a:off x="0" y="0"/>
              <a:ext cx="2207615" cy="497955"/>
            </a:xfrm>
            <a:custGeom>
              <a:avLst/>
              <a:gdLst/>
              <a:ahLst/>
              <a:cxnLst/>
              <a:rect r="r" b="b" t="t" l="l"/>
              <a:pathLst>
                <a:path h="497955" w="2207615">
                  <a:moveTo>
                    <a:pt x="45761" y="0"/>
                  </a:moveTo>
                  <a:lnTo>
                    <a:pt x="2161854" y="0"/>
                  </a:lnTo>
                  <a:cubicBezTo>
                    <a:pt x="2187127" y="0"/>
                    <a:pt x="2207615" y="20488"/>
                    <a:pt x="2207615" y="45761"/>
                  </a:cubicBezTo>
                  <a:lnTo>
                    <a:pt x="2207615" y="452194"/>
                  </a:lnTo>
                  <a:cubicBezTo>
                    <a:pt x="2207615" y="477467"/>
                    <a:pt x="2187127" y="497955"/>
                    <a:pt x="2161854" y="497955"/>
                  </a:cubicBezTo>
                  <a:lnTo>
                    <a:pt x="45761" y="497955"/>
                  </a:lnTo>
                  <a:cubicBezTo>
                    <a:pt x="20488" y="497955"/>
                    <a:pt x="0" y="477467"/>
                    <a:pt x="0" y="452194"/>
                  </a:cubicBezTo>
                  <a:lnTo>
                    <a:pt x="0" y="45761"/>
                  </a:lnTo>
                  <a:cubicBezTo>
                    <a:pt x="0" y="20488"/>
                    <a:pt x="20488" y="0"/>
                    <a:pt x="45761" y="0"/>
                  </a:cubicBezTo>
                  <a:close/>
                </a:path>
              </a:pathLst>
            </a:custGeom>
            <a:solidFill>
              <a:srgbClr val="C3714B"/>
            </a:solidFill>
          </p:spPr>
        </p:sp>
        <p:sp>
          <p:nvSpPr>
            <p:cNvPr name="TextBox 27" id="27"/>
            <p:cNvSpPr txBox="true"/>
            <p:nvPr/>
          </p:nvSpPr>
          <p:spPr>
            <a:xfrm>
              <a:off x="0" y="-57150"/>
              <a:ext cx="2207615" cy="555105"/>
            </a:xfrm>
            <a:prstGeom prst="rect">
              <a:avLst/>
            </a:prstGeom>
          </p:spPr>
          <p:txBody>
            <a:bodyPr anchor="ctr" rtlCol="false" tIns="50800" lIns="50800" bIns="50800" rIns="50800"/>
            <a:lstStyle/>
            <a:p>
              <a:pPr algn="ctr">
                <a:lnSpc>
                  <a:spcPts val="3631"/>
                </a:lnSpc>
              </a:pPr>
            </a:p>
          </p:txBody>
        </p:sp>
      </p:grpSp>
      <p:sp>
        <p:nvSpPr>
          <p:cNvPr name="TextBox 28" id="28"/>
          <p:cNvSpPr txBox="true"/>
          <p:nvPr/>
        </p:nvSpPr>
        <p:spPr>
          <a:xfrm rot="0">
            <a:off x="5662007" y="7247377"/>
            <a:ext cx="9101468" cy="1459725"/>
          </a:xfrm>
          <a:prstGeom prst="rect">
            <a:avLst/>
          </a:prstGeom>
        </p:spPr>
        <p:txBody>
          <a:bodyPr anchor="t" rtlCol="false" tIns="0" lIns="0" bIns="0" rIns="0">
            <a:spAutoFit/>
          </a:bodyPr>
          <a:lstStyle/>
          <a:p>
            <a:pPr algn="ctr">
              <a:lnSpc>
                <a:spcPts val="5632"/>
              </a:lnSpc>
            </a:pPr>
            <a:r>
              <a:rPr lang="en-US" sz="5521" b="true">
                <a:solidFill>
                  <a:srgbClr val="000000"/>
                </a:solidFill>
                <a:latin typeface="Quicksand Bold"/>
                <a:ea typeface="Quicksand Bold"/>
                <a:cs typeface="Quicksand Bold"/>
                <a:sym typeface="Quicksand Bold"/>
              </a:rPr>
              <a:t>5. Methodology &amp;</a:t>
            </a:r>
          </a:p>
          <a:p>
            <a:pPr algn="ctr">
              <a:lnSpc>
                <a:spcPts val="5632"/>
              </a:lnSpc>
            </a:pPr>
            <a:r>
              <a:rPr lang="en-US" b="true" sz="5521">
                <a:solidFill>
                  <a:srgbClr val="000000"/>
                </a:solidFill>
                <a:latin typeface="Quicksand Bold"/>
                <a:ea typeface="Quicksand Bold"/>
                <a:cs typeface="Quicksand Bold"/>
                <a:sym typeface="Quicksand Bold"/>
              </a:rPr>
              <a:t> Literature review</a:t>
            </a:r>
          </a:p>
        </p:txBody>
      </p:sp>
      <p:grpSp>
        <p:nvGrpSpPr>
          <p:cNvPr name="Group 29" id="29"/>
          <p:cNvGrpSpPr/>
          <p:nvPr/>
        </p:nvGrpSpPr>
        <p:grpSpPr>
          <a:xfrm rot="0">
            <a:off x="7033623" y="9041186"/>
            <a:ext cx="10741756" cy="1282280"/>
            <a:chOff x="0" y="0"/>
            <a:chExt cx="2829104" cy="337720"/>
          </a:xfrm>
        </p:grpSpPr>
        <p:sp>
          <p:nvSpPr>
            <p:cNvPr name="Freeform 30" id="30"/>
            <p:cNvSpPr/>
            <p:nvPr/>
          </p:nvSpPr>
          <p:spPr>
            <a:xfrm flipH="false" flipV="false" rot="0">
              <a:off x="0" y="0"/>
              <a:ext cx="2829104" cy="337720"/>
            </a:xfrm>
            <a:custGeom>
              <a:avLst/>
              <a:gdLst/>
              <a:ahLst/>
              <a:cxnLst/>
              <a:rect r="r" b="b" t="t" l="l"/>
              <a:pathLst>
                <a:path h="337720" w="2829104">
                  <a:moveTo>
                    <a:pt x="36757" y="0"/>
                  </a:moveTo>
                  <a:lnTo>
                    <a:pt x="2792347" y="0"/>
                  </a:lnTo>
                  <a:cubicBezTo>
                    <a:pt x="2812648" y="0"/>
                    <a:pt x="2829104" y="16457"/>
                    <a:pt x="2829104" y="36757"/>
                  </a:cubicBezTo>
                  <a:lnTo>
                    <a:pt x="2829104" y="300963"/>
                  </a:lnTo>
                  <a:cubicBezTo>
                    <a:pt x="2829104" y="321263"/>
                    <a:pt x="2812648" y="337720"/>
                    <a:pt x="2792347" y="337720"/>
                  </a:cubicBezTo>
                  <a:lnTo>
                    <a:pt x="36757" y="337720"/>
                  </a:lnTo>
                  <a:cubicBezTo>
                    <a:pt x="16457" y="337720"/>
                    <a:pt x="0" y="321263"/>
                    <a:pt x="0" y="300963"/>
                  </a:cubicBezTo>
                  <a:lnTo>
                    <a:pt x="0" y="36757"/>
                  </a:lnTo>
                  <a:cubicBezTo>
                    <a:pt x="0" y="16457"/>
                    <a:pt x="16457" y="0"/>
                    <a:pt x="36757" y="0"/>
                  </a:cubicBezTo>
                  <a:close/>
                </a:path>
              </a:pathLst>
            </a:custGeom>
            <a:solidFill>
              <a:srgbClr val="AD5545"/>
            </a:solidFill>
          </p:spPr>
        </p:sp>
        <p:sp>
          <p:nvSpPr>
            <p:cNvPr name="TextBox 31" id="31"/>
            <p:cNvSpPr txBox="true"/>
            <p:nvPr/>
          </p:nvSpPr>
          <p:spPr>
            <a:xfrm>
              <a:off x="0" y="-57150"/>
              <a:ext cx="2829104" cy="394870"/>
            </a:xfrm>
            <a:prstGeom prst="rect">
              <a:avLst/>
            </a:prstGeom>
          </p:spPr>
          <p:txBody>
            <a:bodyPr anchor="ctr" rtlCol="false" tIns="50800" lIns="50800" bIns="50800" rIns="50800"/>
            <a:lstStyle/>
            <a:p>
              <a:pPr algn="ctr">
                <a:lnSpc>
                  <a:spcPts val="3631"/>
                </a:lnSpc>
              </a:pPr>
            </a:p>
          </p:txBody>
        </p:sp>
      </p:grpSp>
      <p:sp>
        <p:nvSpPr>
          <p:cNvPr name="TextBox 32" id="32"/>
          <p:cNvSpPr txBox="true"/>
          <p:nvPr/>
        </p:nvSpPr>
        <p:spPr>
          <a:xfrm rot="0">
            <a:off x="5931850" y="9287370"/>
            <a:ext cx="13422409" cy="748258"/>
          </a:xfrm>
          <a:prstGeom prst="rect">
            <a:avLst/>
          </a:prstGeom>
        </p:spPr>
        <p:txBody>
          <a:bodyPr anchor="t" rtlCol="false" tIns="0" lIns="0" bIns="0" rIns="0">
            <a:spAutoFit/>
          </a:bodyPr>
          <a:lstStyle/>
          <a:p>
            <a:pPr algn="ctr">
              <a:lnSpc>
                <a:spcPts val="5713"/>
              </a:lnSpc>
            </a:pPr>
            <a:r>
              <a:rPr lang="en-US" b="true" sz="5601">
                <a:solidFill>
                  <a:srgbClr val="000000"/>
                </a:solidFill>
                <a:latin typeface="Quicksand Bold"/>
                <a:ea typeface="Quicksand Bold"/>
                <a:cs typeface="Quicksand Bold"/>
                <a:sym typeface="Quicksand Bold"/>
              </a:rPr>
              <a:t>6. References &amp; Future plan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4274726" cy="174961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729149" y="2068980"/>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078464" y="2921819"/>
            <a:ext cx="14131072" cy="5915660"/>
          </a:xfrm>
          <a:prstGeom prst="rect">
            <a:avLst/>
          </a:prstGeom>
        </p:spPr>
        <p:txBody>
          <a:bodyPr anchor="t" rtlCol="false" tIns="0" lIns="0" bIns="0" rIns="0">
            <a:spAutoFit/>
          </a:bodyPr>
          <a:lstStyle/>
          <a:p>
            <a:pPr algn="ctr" marL="1209041" indent="-604520" lvl="1">
              <a:lnSpc>
                <a:spcPts val="7840"/>
              </a:lnSpc>
              <a:buFont typeface="Arial"/>
              <a:buChar char="•"/>
            </a:pPr>
            <a:r>
              <a:rPr lang="en-US" b="true" sz="5600">
                <a:solidFill>
                  <a:srgbClr val="000000"/>
                </a:solidFill>
                <a:latin typeface="Quicksand Bold"/>
                <a:ea typeface="Quicksand Bold"/>
                <a:cs typeface="Quicksand Bold"/>
                <a:sym typeface="Quicksand Bold"/>
              </a:rPr>
              <a:t>This project is about building a water level indicator using basic circuit elements.</a:t>
            </a:r>
          </a:p>
          <a:p>
            <a:pPr algn="ctr" marL="1209041" indent="-604520" lvl="1">
              <a:lnSpc>
                <a:spcPts val="7840"/>
              </a:lnSpc>
              <a:buFont typeface="Arial"/>
              <a:buChar char="•"/>
            </a:pPr>
            <a:r>
              <a:rPr lang="en-US" b="true" sz="5600">
                <a:solidFill>
                  <a:srgbClr val="000000"/>
                </a:solidFill>
                <a:latin typeface="Quicksand Bold"/>
                <a:ea typeface="Quicksand Bold"/>
                <a:cs typeface="Quicksand Bold"/>
                <a:sym typeface="Quicksand Bold"/>
              </a:rPr>
              <a:t>The main motivation behind this project is to prevent the wastage of water .</a:t>
            </a:r>
          </a:p>
        </p:txBody>
      </p:sp>
      <p:sp>
        <p:nvSpPr>
          <p:cNvPr name="TextBox 10" id="10"/>
          <p:cNvSpPr txBox="true"/>
          <p:nvPr/>
        </p:nvSpPr>
        <p:spPr>
          <a:xfrm rot="0">
            <a:off x="4511994" y="347002"/>
            <a:ext cx="9264012" cy="1783714"/>
          </a:xfrm>
          <a:prstGeom prst="rect">
            <a:avLst/>
          </a:prstGeom>
        </p:spPr>
        <p:txBody>
          <a:bodyPr anchor="t" rtlCol="false" tIns="0" lIns="0" bIns="0" rIns="0">
            <a:spAutoFit/>
          </a:bodyPr>
          <a:lstStyle/>
          <a:p>
            <a:pPr algn="ctr">
              <a:lnSpc>
                <a:spcPts val="14560"/>
              </a:lnSpc>
            </a:pPr>
            <a:r>
              <a:rPr lang="en-US" sz="10400">
                <a:solidFill>
                  <a:srgbClr val="000000"/>
                </a:solidFill>
                <a:latin typeface="Paytone One"/>
                <a:ea typeface="Paytone One"/>
                <a:cs typeface="Paytone One"/>
                <a:sym typeface="Paytone One"/>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1173855" y="-2556703"/>
            <a:ext cx="19461855" cy="7890897"/>
          </a:xfrm>
          <a:custGeom>
            <a:avLst/>
            <a:gdLst/>
            <a:ahLst/>
            <a:cxnLst/>
            <a:rect r="r" b="b" t="t" l="l"/>
            <a:pathLst>
              <a:path h="7890897" w="19461855">
                <a:moveTo>
                  <a:pt x="0" y="0"/>
                </a:moveTo>
                <a:lnTo>
                  <a:pt x="19461855" y="0"/>
                </a:lnTo>
                <a:lnTo>
                  <a:pt x="19461855" y="7890897"/>
                </a:lnTo>
                <a:lnTo>
                  <a:pt x="0" y="7890897"/>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25228" y="3023093"/>
            <a:ext cx="14196707" cy="6561708"/>
          </a:xfrm>
          <a:custGeom>
            <a:avLst/>
            <a:gdLst/>
            <a:ahLst/>
            <a:cxnLst/>
            <a:rect r="r" b="b" t="t" l="l"/>
            <a:pathLst>
              <a:path h="6561708" w="14196707">
                <a:moveTo>
                  <a:pt x="0" y="0"/>
                </a:moveTo>
                <a:lnTo>
                  <a:pt x="14196707" y="0"/>
                </a:lnTo>
                <a:lnTo>
                  <a:pt x="14196707" y="6561709"/>
                </a:lnTo>
                <a:lnTo>
                  <a:pt x="0" y="656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13754" y="236220"/>
            <a:ext cx="16460492" cy="2066925"/>
          </a:xfrm>
          <a:prstGeom prst="rect">
            <a:avLst/>
          </a:prstGeom>
        </p:spPr>
        <p:txBody>
          <a:bodyPr anchor="t" rtlCol="false" tIns="0" lIns="0" bIns="0" rIns="0">
            <a:spAutoFit/>
          </a:bodyPr>
          <a:lstStyle/>
          <a:p>
            <a:pPr algn="ctr">
              <a:lnSpc>
                <a:spcPts val="16800"/>
              </a:lnSpc>
            </a:pPr>
            <a:r>
              <a:rPr lang="en-US" sz="12000">
                <a:solidFill>
                  <a:srgbClr val="000000"/>
                </a:solidFill>
                <a:latin typeface="Paytone One"/>
                <a:ea typeface="Paytone One"/>
                <a:cs typeface="Paytone One"/>
                <a:sym typeface="Paytone One"/>
              </a:rPr>
              <a:t>Problem Statement</a:t>
            </a:r>
          </a:p>
        </p:txBody>
      </p:sp>
      <p:sp>
        <p:nvSpPr>
          <p:cNvPr name="TextBox 5" id="5"/>
          <p:cNvSpPr txBox="true"/>
          <p:nvPr/>
        </p:nvSpPr>
        <p:spPr>
          <a:xfrm rot="0">
            <a:off x="4728972" y="3302675"/>
            <a:ext cx="10995384" cy="2233449"/>
          </a:xfrm>
          <a:prstGeom prst="rect">
            <a:avLst/>
          </a:prstGeom>
        </p:spPr>
        <p:txBody>
          <a:bodyPr anchor="t" rtlCol="false" tIns="0" lIns="0" bIns="0" rIns="0">
            <a:spAutoFit/>
          </a:bodyPr>
          <a:lstStyle/>
          <a:p>
            <a:pPr algn="l">
              <a:lnSpc>
                <a:spcPts val="4471"/>
              </a:lnSpc>
            </a:pPr>
            <a:r>
              <a:rPr lang="en-US" sz="3193" b="true">
                <a:solidFill>
                  <a:srgbClr val="000000"/>
                </a:solidFill>
                <a:latin typeface="Quicksand Bold"/>
                <a:ea typeface="Quicksand Bold"/>
                <a:cs typeface="Quicksand Bold"/>
                <a:sym typeface="Quicksand Bold"/>
              </a:rPr>
              <a:t>About 3000 to 5000 L of water is lost everyday due to the tank overflow which adds to 580,937,500,000 liters of water being wasted every year in India. This is a serious issue since fresh water is a limited resource.</a:t>
            </a:r>
          </a:p>
        </p:txBody>
      </p:sp>
      <p:sp>
        <p:nvSpPr>
          <p:cNvPr name="TextBox 6" id="6"/>
          <p:cNvSpPr txBox="true"/>
          <p:nvPr/>
        </p:nvSpPr>
        <p:spPr>
          <a:xfrm rot="0">
            <a:off x="3787627" y="6794066"/>
            <a:ext cx="11936728" cy="2233449"/>
          </a:xfrm>
          <a:prstGeom prst="rect">
            <a:avLst/>
          </a:prstGeom>
        </p:spPr>
        <p:txBody>
          <a:bodyPr anchor="t" rtlCol="false" tIns="0" lIns="0" bIns="0" rIns="0">
            <a:spAutoFit/>
          </a:bodyPr>
          <a:lstStyle/>
          <a:p>
            <a:pPr algn="l">
              <a:lnSpc>
                <a:spcPts val="4471"/>
              </a:lnSpc>
            </a:pPr>
            <a:r>
              <a:rPr lang="en-US" sz="3193" b="true">
                <a:solidFill>
                  <a:srgbClr val="000000"/>
                </a:solidFill>
                <a:latin typeface="Quicksand Bold"/>
                <a:ea typeface="Quicksand Bold"/>
                <a:cs typeface="Quicksand Bold"/>
                <a:sym typeface="Quicksand Bold"/>
              </a:rPr>
              <a:t>To prevent this from happening and to decrease the wastage of water due to tank overflow a possible solution is the use of water level indicator so that, whenever the tank is filled, the user knows and prevents the overflow of tank.</a:t>
            </a:r>
          </a:p>
        </p:txBody>
      </p:sp>
      <p:pic>
        <p:nvPicPr>
          <p:cNvPr name="Picture 7" id="7"/>
          <p:cNvPicPr>
            <a:picLocks noChangeAspect="true"/>
          </p:cNvPicPr>
          <p:nvPr/>
        </p:nvPicPr>
        <p:blipFill>
          <a:blip r:embed="rId6"/>
          <a:stretch>
            <a:fillRect/>
          </a:stretch>
        </p:blipFill>
        <p:spPr>
          <a:xfrm rot="0">
            <a:off x="936828" y="2498858"/>
            <a:ext cx="3907758" cy="3907758"/>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2199327" y="5506555"/>
            <a:ext cx="13166837" cy="2146305"/>
            <a:chOff x="0" y="0"/>
            <a:chExt cx="3467809" cy="565282"/>
          </a:xfrm>
        </p:grpSpPr>
        <p:sp>
          <p:nvSpPr>
            <p:cNvPr name="Freeform 3" id="3"/>
            <p:cNvSpPr/>
            <p:nvPr/>
          </p:nvSpPr>
          <p:spPr>
            <a:xfrm flipH="false" flipV="false" rot="0">
              <a:off x="0" y="0"/>
              <a:ext cx="3467809" cy="565282"/>
            </a:xfrm>
            <a:custGeom>
              <a:avLst/>
              <a:gdLst/>
              <a:ahLst/>
              <a:cxnLst/>
              <a:rect r="r" b="b" t="t" l="l"/>
              <a:pathLst>
                <a:path h="565282" w="3467809">
                  <a:moveTo>
                    <a:pt x="29987" y="0"/>
                  </a:moveTo>
                  <a:lnTo>
                    <a:pt x="3437822" y="0"/>
                  </a:lnTo>
                  <a:cubicBezTo>
                    <a:pt x="3445775" y="0"/>
                    <a:pt x="3453402" y="3159"/>
                    <a:pt x="3459026" y="8783"/>
                  </a:cubicBezTo>
                  <a:cubicBezTo>
                    <a:pt x="3464649" y="14407"/>
                    <a:pt x="3467809" y="22034"/>
                    <a:pt x="3467809" y="29987"/>
                  </a:cubicBezTo>
                  <a:lnTo>
                    <a:pt x="3467809" y="535295"/>
                  </a:lnTo>
                  <a:cubicBezTo>
                    <a:pt x="3467809" y="543248"/>
                    <a:pt x="3464649" y="550875"/>
                    <a:pt x="3459026" y="556499"/>
                  </a:cubicBezTo>
                  <a:cubicBezTo>
                    <a:pt x="3453402" y="562123"/>
                    <a:pt x="3445775" y="565282"/>
                    <a:pt x="3437822" y="565282"/>
                  </a:cubicBezTo>
                  <a:lnTo>
                    <a:pt x="29987" y="565282"/>
                  </a:lnTo>
                  <a:cubicBezTo>
                    <a:pt x="22034" y="565282"/>
                    <a:pt x="14407" y="562123"/>
                    <a:pt x="8783" y="556499"/>
                  </a:cubicBezTo>
                  <a:cubicBezTo>
                    <a:pt x="3159" y="550875"/>
                    <a:pt x="0" y="543248"/>
                    <a:pt x="0" y="535295"/>
                  </a:cubicBezTo>
                  <a:lnTo>
                    <a:pt x="0" y="29987"/>
                  </a:lnTo>
                  <a:cubicBezTo>
                    <a:pt x="0" y="22034"/>
                    <a:pt x="3159" y="14407"/>
                    <a:pt x="8783" y="8783"/>
                  </a:cubicBezTo>
                  <a:cubicBezTo>
                    <a:pt x="14407" y="3159"/>
                    <a:pt x="22034" y="0"/>
                    <a:pt x="29987" y="0"/>
                  </a:cubicBezTo>
                  <a:close/>
                </a:path>
              </a:pathLst>
            </a:custGeom>
            <a:solidFill>
              <a:srgbClr val="AD5545"/>
            </a:solidFill>
          </p:spPr>
        </p:sp>
        <p:sp>
          <p:nvSpPr>
            <p:cNvPr name="TextBox 4" id="4"/>
            <p:cNvSpPr txBox="true"/>
            <p:nvPr/>
          </p:nvSpPr>
          <p:spPr>
            <a:xfrm>
              <a:off x="0" y="-57150"/>
              <a:ext cx="3467809" cy="622432"/>
            </a:xfrm>
            <a:prstGeom prst="rect">
              <a:avLst/>
            </a:prstGeom>
          </p:spPr>
          <p:txBody>
            <a:bodyPr anchor="ctr" rtlCol="false" tIns="50800" lIns="50800" bIns="50800" rIns="50800"/>
            <a:lstStyle/>
            <a:p>
              <a:pPr algn="ctr">
                <a:lnSpc>
                  <a:spcPts val="3631"/>
                </a:lnSpc>
              </a:pPr>
            </a:p>
          </p:txBody>
        </p:sp>
      </p:grpSp>
      <p:grpSp>
        <p:nvGrpSpPr>
          <p:cNvPr name="Group 5" id="5"/>
          <p:cNvGrpSpPr/>
          <p:nvPr/>
        </p:nvGrpSpPr>
        <p:grpSpPr>
          <a:xfrm rot="0">
            <a:off x="2440163" y="5675250"/>
            <a:ext cx="12685163" cy="1746600"/>
            <a:chOff x="0" y="0"/>
            <a:chExt cx="3340948" cy="460010"/>
          </a:xfrm>
        </p:grpSpPr>
        <p:sp>
          <p:nvSpPr>
            <p:cNvPr name="Freeform 6" id="6"/>
            <p:cNvSpPr/>
            <p:nvPr/>
          </p:nvSpPr>
          <p:spPr>
            <a:xfrm flipH="false" flipV="false" rot="0">
              <a:off x="0" y="0"/>
              <a:ext cx="3340948" cy="460010"/>
            </a:xfrm>
            <a:custGeom>
              <a:avLst/>
              <a:gdLst/>
              <a:ahLst/>
              <a:cxnLst/>
              <a:rect r="r" b="b" t="t" l="l"/>
              <a:pathLst>
                <a:path h="460010" w="3340948">
                  <a:moveTo>
                    <a:pt x="31126" y="0"/>
                  </a:moveTo>
                  <a:lnTo>
                    <a:pt x="3309822" y="0"/>
                  </a:lnTo>
                  <a:cubicBezTo>
                    <a:pt x="3318078" y="0"/>
                    <a:pt x="3325995" y="3279"/>
                    <a:pt x="3331832" y="9117"/>
                  </a:cubicBezTo>
                  <a:cubicBezTo>
                    <a:pt x="3337669" y="14954"/>
                    <a:pt x="3340948" y="22871"/>
                    <a:pt x="3340948" y="31126"/>
                  </a:cubicBezTo>
                  <a:lnTo>
                    <a:pt x="3340948" y="428884"/>
                  </a:lnTo>
                  <a:cubicBezTo>
                    <a:pt x="3340948" y="437139"/>
                    <a:pt x="3337669" y="445056"/>
                    <a:pt x="3331832" y="450893"/>
                  </a:cubicBezTo>
                  <a:cubicBezTo>
                    <a:pt x="3325995" y="456731"/>
                    <a:pt x="3318078" y="460010"/>
                    <a:pt x="3309822" y="460010"/>
                  </a:cubicBezTo>
                  <a:lnTo>
                    <a:pt x="31126" y="460010"/>
                  </a:lnTo>
                  <a:cubicBezTo>
                    <a:pt x="22871" y="460010"/>
                    <a:pt x="14954" y="456731"/>
                    <a:pt x="9117" y="450893"/>
                  </a:cubicBezTo>
                  <a:cubicBezTo>
                    <a:pt x="3279" y="445056"/>
                    <a:pt x="0" y="437139"/>
                    <a:pt x="0" y="428884"/>
                  </a:cubicBezTo>
                  <a:lnTo>
                    <a:pt x="0" y="31126"/>
                  </a:lnTo>
                  <a:cubicBezTo>
                    <a:pt x="0" y="22871"/>
                    <a:pt x="3279" y="14954"/>
                    <a:pt x="9117" y="9117"/>
                  </a:cubicBezTo>
                  <a:cubicBezTo>
                    <a:pt x="14954" y="3279"/>
                    <a:pt x="22871" y="0"/>
                    <a:pt x="31126" y="0"/>
                  </a:cubicBezTo>
                  <a:close/>
                </a:path>
              </a:pathLst>
            </a:custGeom>
            <a:solidFill>
              <a:srgbClr val="C39B7F"/>
            </a:solidFill>
          </p:spPr>
        </p:sp>
        <p:sp>
          <p:nvSpPr>
            <p:cNvPr name="TextBox 7" id="7"/>
            <p:cNvSpPr txBox="true"/>
            <p:nvPr/>
          </p:nvSpPr>
          <p:spPr>
            <a:xfrm>
              <a:off x="0" y="-57150"/>
              <a:ext cx="3340948" cy="517160"/>
            </a:xfrm>
            <a:prstGeom prst="rect">
              <a:avLst/>
            </a:prstGeom>
          </p:spPr>
          <p:txBody>
            <a:bodyPr anchor="ctr" rtlCol="false" tIns="50800" lIns="50800" bIns="50800" rIns="50800"/>
            <a:lstStyle/>
            <a:p>
              <a:pPr algn="ctr">
                <a:lnSpc>
                  <a:spcPts val="3631"/>
                </a:lnSpc>
              </a:pPr>
            </a:p>
          </p:txBody>
        </p:sp>
      </p:grpSp>
      <p:sp>
        <p:nvSpPr>
          <p:cNvPr name="Freeform 8" id="8"/>
          <p:cNvSpPr/>
          <p:nvPr/>
        </p:nvSpPr>
        <p:spPr>
          <a:xfrm flipH="false" flipV="false" rot="0">
            <a:off x="-948182" y="-2361047"/>
            <a:ext cx="19461855" cy="7890897"/>
          </a:xfrm>
          <a:custGeom>
            <a:avLst/>
            <a:gdLst/>
            <a:ahLst/>
            <a:cxnLst/>
            <a:rect r="r" b="b" t="t" l="l"/>
            <a:pathLst>
              <a:path h="7890897" w="19461855">
                <a:moveTo>
                  <a:pt x="0" y="0"/>
                </a:moveTo>
                <a:lnTo>
                  <a:pt x="19461854" y="0"/>
                </a:lnTo>
                <a:lnTo>
                  <a:pt x="19461854" y="7890898"/>
                </a:lnTo>
                <a:lnTo>
                  <a:pt x="0" y="7890898"/>
                </a:lnTo>
                <a:lnTo>
                  <a:pt x="0" y="0"/>
                </a:lnTo>
                <a:close/>
              </a:path>
            </a:pathLst>
          </a:custGeom>
          <a:blipFill>
            <a:blip r:embed="rId2">
              <a:alphaModFix amt="42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199327" y="3098696"/>
            <a:ext cx="13166837" cy="2093534"/>
            <a:chOff x="0" y="0"/>
            <a:chExt cx="3467809" cy="551383"/>
          </a:xfrm>
        </p:grpSpPr>
        <p:sp>
          <p:nvSpPr>
            <p:cNvPr name="Freeform 10" id="10"/>
            <p:cNvSpPr/>
            <p:nvPr/>
          </p:nvSpPr>
          <p:spPr>
            <a:xfrm flipH="false" flipV="false" rot="0">
              <a:off x="0" y="0"/>
              <a:ext cx="3467809" cy="551383"/>
            </a:xfrm>
            <a:custGeom>
              <a:avLst/>
              <a:gdLst/>
              <a:ahLst/>
              <a:cxnLst/>
              <a:rect r="r" b="b" t="t" l="l"/>
              <a:pathLst>
                <a:path h="551383" w="3467809">
                  <a:moveTo>
                    <a:pt x="29987" y="0"/>
                  </a:moveTo>
                  <a:lnTo>
                    <a:pt x="3437822" y="0"/>
                  </a:lnTo>
                  <a:cubicBezTo>
                    <a:pt x="3445775" y="0"/>
                    <a:pt x="3453402" y="3159"/>
                    <a:pt x="3459026" y="8783"/>
                  </a:cubicBezTo>
                  <a:cubicBezTo>
                    <a:pt x="3464649" y="14407"/>
                    <a:pt x="3467809" y="22034"/>
                    <a:pt x="3467809" y="29987"/>
                  </a:cubicBezTo>
                  <a:lnTo>
                    <a:pt x="3467809" y="521396"/>
                  </a:lnTo>
                  <a:cubicBezTo>
                    <a:pt x="3467809" y="529349"/>
                    <a:pt x="3464649" y="536977"/>
                    <a:pt x="3459026" y="542600"/>
                  </a:cubicBezTo>
                  <a:cubicBezTo>
                    <a:pt x="3453402" y="548224"/>
                    <a:pt x="3445775" y="551383"/>
                    <a:pt x="3437822" y="551383"/>
                  </a:cubicBezTo>
                  <a:lnTo>
                    <a:pt x="29987" y="551383"/>
                  </a:lnTo>
                  <a:cubicBezTo>
                    <a:pt x="22034" y="551383"/>
                    <a:pt x="14407" y="548224"/>
                    <a:pt x="8783" y="542600"/>
                  </a:cubicBezTo>
                  <a:cubicBezTo>
                    <a:pt x="3159" y="536977"/>
                    <a:pt x="0" y="529349"/>
                    <a:pt x="0" y="521396"/>
                  </a:cubicBezTo>
                  <a:lnTo>
                    <a:pt x="0" y="29987"/>
                  </a:lnTo>
                  <a:cubicBezTo>
                    <a:pt x="0" y="22034"/>
                    <a:pt x="3159" y="14407"/>
                    <a:pt x="8783" y="8783"/>
                  </a:cubicBezTo>
                  <a:cubicBezTo>
                    <a:pt x="14407" y="3159"/>
                    <a:pt x="22034" y="0"/>
                    <a:pt x="29987" y="0"/>
                  </a:cubicBezTo>
                  <a:close/>
                </a:path>
              </a:pathLst>
            </a:custGeom>
            <a:solidFill>
              <a:srgbClr val="AD5545"/>
            </a:solidFill>
          </p:spPr>
        </p:sp>
        <p:sp>
          <p:nvSpPr>
            <p:cNvPr name="TextBox 11" id="11"/>
            <p:cNvSpPr txBox="true"/>
            <p:nvPr/>
          </p:nvSpPr>
          <p:spPr>
            <a:xfrm>
              <a:off x="0" y="-57150"/>
              <a:ext cx="3467809" cy="608533"/>
            </a:xfrm>
            <a:prstGeom prst="rect">
              <a:avLst/>
            </a:prstGeom>
          </p:spPr>
          <p:txBody>
            <a:bodyPr anchor="ctr" rtlCol="false" tIns="50800" lIns="50800" bIns="50800" rIns="50800"/>
            <a:lstStyle/>
            <a:p>
              <a:pPr algn="ctr">
                <a:lnSpc>
                  <a:spcPts val="3631"/>
                </a:lnSpc>
              </a:pPr>
            </a:p>
          </p:txBody>
        </p:sp>
      </p:grpSp>
      <p:grpSp>
        <p:nvGrpSpPr>
          <p:cNvPr name="Group 12" id="12"/>
          <p:cNvGrpSpPr/>
          <p:nvPr/>
        </p:nvGrpSpPr>
        <p:grpSpPr>
          <a:xfrm rot="0">
            <a:off x="2440163" y="3272163"/>
            <a:ext cx="12685163" cy="1746600"/>
            <a:chOff x="0" y="0"/>
            <a:chExt cx="3340948" cy="460010"/>
          </a:xfrm>
        </p:grpSpPr>
        <p:sp>
          <p:nvSpPr>
            <p:cNvPr name="Freeform 13" id="13"/>
            <p:cNvSpPr/>
            <p:nvPr/>
          </p:nvSpPr>
          <p:spPr>
            <a:xfrm flipH="false" flipV="false" rot="0">
              <a:off x="0" y="0"/>
              <a:ext cx="3340948" cy="460010"/>
            </a:xfrm>
            <a:custGeom>
              <a:avLst/>
              <a:gdLst/>
              <a:ahLst/>
              <a:cxnLst/>
              <a:rect r="r" b="b" t="t" l="l"/>
              <a:pathLst>
                <a:path h="460010" w="3340948">
                  <a:moveTo>
                    <a:pt x="31126" y="0"/>
                  </a:moveTo>
                  <a:lnTo>
                    <a:pt x="3309822" y="0"/>
                  </a:lnTo>
                  <a:cubicBezTo>
                    <a:pt x="3318078" y="0"/>
                    <a:pt x="3325995" y="3279"/>
                    <a:pt x="3331832" y="9117"/>
                  </a:cubicBezTo>
                  <a:cubicBezTo>
                    <a:pt x="3337669" y="14954"/>
                    <a:pt x="3340948" y="22871"/>
                    <a:pt x="3340948" y="31126"/>
                  </a:cubicBezTo>
                  <a:lnTo>
                    <a:pt x="3340948" y="428884"/>
                  </a:lnTo>
                  <a:cubicBezTo>
                    <a:pt x="3340948" y="437139"/>
                    <a:pt x="3337669" y="445056"/>
                    <a:pt x="3331832" y="450893"/>
                  </a:cubicBezTo>
                  <a:cubicBezTo>
                    <a:pt x="3325995" y="456731"/>
                    <a:pt x="3318078" y="460010"/>
                    <a:pt x="3309822" y="460010"/>
                  </a:cubicBezTo>
                  <a:lnTo>
                    <a:pt x="31126" y="460010"/>
                  </a:lnTo>
                  <a:cubicBezTo>
                    <a:pt x="22871" y="460010"/>
                    <a:pt x="14954" y="456731"/>
                    <a:pt x="9117" y="450893"/>
                  </a:cubicBezTo>
                  <a:cubicBezTo>
                    <a:pt x="3279" y="445056"/>
                    <a:pt x="0" y="437139"/>
                    <a:pt x="0" y="428884"/>
                  </a:cubicBezTo>
                  <a:lnTo>
                    <a:pt x="0" y="31126"/>
                  </a:lnTo>
                  <a:cubicBezTo>
                    <a:pt x="0" y="22871"/>
                    <a:pt x="3279" y="14954"/>
                    <a:pt x="9117" y="9117"/>
                  </a:cubicBezTo>
                  <a:cubicBezTo>
                    <a:pt x="14954" y="3279"/>
                    <a:pt x="22871" y="0"/>
                    <a:pt x="31126" y="0"/>
                  </a:cubicBezTo>
                  <a:close/>
                </a:path>
              </a:pathLst>
            </a:custGeom>
            <a:solidFill>
              <a:srgbClr val="C39B7F"/>
            </a:solidFill>
          </p:spPr>
        </p:sp>
        <p:sp>
          <p:nvSpPr>
            <p:cNvPr name="TextBox 14" id="14"/>
            <p:cNvSpPr txBox="true"/>
            <p:nvPr/>
          </p:nvSpPr>
          <p:spPr>
            <a:xfrm>
              <a:off x="0" y="-57150"/>
              <a:ext cx="3340948" cy="517160"/>
            </a:xfrm>
            <a:prstGeom prst="rect">
              <a:avLst/>
            </a:prstGeom>
          </p:spPr>
          <p:txBody>
            <a:bodyPr anchor="ctr" rtlCol="false" tIns="50800" lIns="50800" bIns="50800" rIns="50800"/>
            <a:lstStyle/>
            <a:p>
              <a:pPr algn="ctr">
                <a:lnSpc>
                  <a:spcPts val="3631"/>
                </a:lnSpc>
              </a:pPr>
            </a:p>
          </p:txBody>
        </p:sp>
      </p:grpSp>
      <p:grpSp>
        <p:nvGrpSpPr>
          <p:cNvPr name="Group 15" id="15"/>
          <p:cNvGrpSpPr/>
          <p:nvPr/>
        </p:nvGrpSpPr>
        <p:grpSpPr>
          <a:xfrm rot="0">
            <a:off x="2199327" y="7805548"/>
            <a:ext cx="13166837" cy="2146305"/>
            <a:chOff x="0" y="0"/>
            <a:chExt cx="3467809" cy="565282"/>
          </a:xfrm>
        </p:grpSpPr>
        <p:sp>
          <p:nvSpPr>
            <p:cNvPr name="Freeform 16" id="16"/>
            <p:cNvSpPr/>
            <p:nvPr/>
          </p:nvSpPr>
          <p:spPr>
            <a:xfrm flipH="false" flipV="false" rot="0">
              <a:off x="0" y="0"/>
              <a:ext cx="3467809" cy="565282"/>
            </a:xfrm>
            <a:custGeom>
              <a:avLst/>
              <a:gdLst/>
              <a:ahLst/>
              <a:cxnLst/>
              <a:rect r="r" b="b" t="t" l="l"/>
              <a:pathLst>
                <a:path h="565282" w="3467809">
                  <a:moveTo>
                    <a:pt x="29987" y="0"/>
                  </a:moveTo>
                  <a:lnTo>
                    <a:pt x="3437822" y="0"/>
                  </a:lnTo>
                  <a:cubicBezTo>
                    <a:pt x="3445775" y="0"/>
                    <a:pt x="3453402" y="3159"/>
                    <a:pt x="3459026" y="8783"/>
                  </a:cubicBezTo>
                  <a:cubicBezTo>
                    <a:pt x="3464649" y="14407"/>
                    <a:pt x="3467809" y="22034"/>
                    <a:pt x="3467809" y="29987"/>
                  </a:cubicBezTo>
                  <a:lnTo>
                    <a:pt x="3467809" y="535295"/>
                  </a:lnTo>
                  <a:cubicBezTo>
                    <a:pt x="3467809" y="543248"/>
                    <a:pt x="3464649" y="550875"/>
                    <a:pt x="3459026" y="556499"/>
                  </a:cubicBezTo>
                  <a:cubicBezTo>
                    <a:pt x="3453402" y="562123"/>
                    <a:pt x="3445775" y="565282"/>
                    <a:pt x="3437822" y="565282"/>
                  </a:cubicBezTo>
                  <a:lnTo>
                    <a:pt x="29987" y="565282"/>
                  </a:lnTo>
                  <a:cubicBezTo>
                    <a:pt x="22034" y="565282"/>
                    <a:pt x="14407" y="562123"/>
                    <a:pt x="8783" y="556499"/>
                  </a:cubicBezTo>
                  <a:cubicBezTo>
                    <a:pt x="3159" y="550875"/>
                    <a:pt x="0" y="543248"/>
                    <a:pt x="0" y="535295"/>
                  </a:cubicBezTo>
                  <a:lnTo>
                    <a:pt x="0" y="29987"/>
                  </a:lnTo>
                  <a:cubicBezTo>
                    <a:pt x="0" y="22034"/>
                    <a:pt x="3159" y="14407"/>
                    <a:pt x="8783" y="8783"/>
                  </a:cubicBezTo>
                  <a:cubicBezTo>
                    <a:pt x="14407" y="3159"/>
                    <a:pt x="22034" y="0"/>
                    <a:pt x="29987" y="0"/>
                  </a:cubicBezTo>
                  <a:close/>
                </a:path>
              </a:pathLst>
            </a:custGeom>
            <a:solidFill>
              <a:srgbClr val="AD5545"/>
            </a:solidFill>
          </p:spPr>
        </p:sp>
        <p:sp>
          <p:nvSpPr>
            <p:cNvPr name="TextBox 17" id="17"/>
            <p:cNvSpPr txBox="true"/>
            <p:nvPr/>
          </p:nvSpPr>
          <p:spPr>
            <a:xfrm>
              <a:off x="0" y="-57150"/>
              <a:ext cx="3467809" cy="622432"/>
            </a:xfrm>
            <a:prstGeom prst="rect">
              <a:avLst/>
            </a:prstGeom>
          </p:spPr>
          <p:txBody>
            <a:bodyPr anchor="ctr" rtlCol="false" tIns="50800" lIns="50800" bIns="50800" rIns="50800"/>
            <a:lstStyle/>
            <a:p>
              <a:pPr algn="ctr">
                <a:lnSpc>
                  <a:spcPts val="3631"/>
                </a:lnSpc>
              </a:pPr>
            </a:p>
          </p:txBody>
        </p:sp>
      </p:grpSp>
      <p:grpSp>
        <p:nvGrpSpPr>
          <p:cNvPr name="Group 18" id="18"/>
          <p:cNvGrpSpPr/>
          <p:nvPr/>
        </p:nvGrpSpPr>
        <p:grpSpPr>
          <a:xfrm rot="0">
            <a:off x="2440163" y="7974243"/>
            <a:ext cx="12685163" cy="1746600"/>
            <a:chOff x="0" y="0"/>
            <a:chExt cx="3340948" cy="460010"/>
          </a:xfrm>
        </p:grpSpPr>
        <p:sp>
          <p:nvSpPr>
            <p:cNvPr name="Freeform 19" id="19"/>
            <p:cNvSpPr/>
            <p:nvPr/>
          </p:nvSpPr>
          <p:spPr>
            <a:xfrm flipH="false" flipV="false" rot="0">
              <a:off x="0" y="0"/>
              <a:ext cx="3340948" cy="460010"/>
            </a:xfrm>
            <a:custGeom>
              <a:avLst/>
              <a:gdLst/>
              <a:ahLst/>
              <a:cxnLst/>
              <a:rect r="r" b="b" t="t" l="l"/>
              <a:pathLst>
                <a:path h="460010" w="3340948">
                  <a:moveTo>
                    <a:pt x="31126" y="0"/>
                  </a:moveTo>
                  <a:lnTo>
                    <a:pt x="3309822" y="0"/>
                  </a:lnTo>
                  <a:cubicBezTo>
                    <a:pt x="3318078" y="0"/>
                    <a:pt x="3325995" y="3279"/>
                    <a:pt x="3331832" y="9117"/>
                  </a:cubicBezTo>
                  <a:cubicBezTo>
                    <a:pt x="3337669" y="14954"/>
                    <a:pt x="3340948" y="22871"/>
                    <a:pt x="3340948" y="31126"/>
                  </a:cubicBezTo>
                  <a:lnTo>
                    <a:pt x="3340948" y="428884"/>
                  </a:lnTo>
                  <a:cubicBezTo>
                    <a:pt x="3340948" y="437139"/>
                    <a:pt x="3337669" y="445056"/>
                    <a:pt x="3331832" y="450893"/>
                  </a:cubicBezTo>
                  <a:cubicBezTo>
                    <a:pt x="3325995" y="456731"/>
                    <a:pt x="3318078" y="460010"/>
                    <a:pt x="3309822" y="460010"/>
                  </a:cubicBezTo>
                  <a:lnTo>
                    <a:pt x="31126" y="460010"/>
                  </a:lnTo>
                  <a:cubicBezTo>
                    <a:pt x="22871" y="460010"/>
                    <a:pt x="14954" y="456731"/>
                    <a:pt x="9117" y="450893"/>
                  </a:cubicBezTo>
                  <a:cubicBezTo>
                    <a:pt x="3279" y="445056"/>
                    <a:pt x="0" y="437139"/>
                    <a:pt x="0" y="428884"/>
                  </a:cubicBezTo>
                  <a:lnTo>
                    <a:pt x="0" y="31126"/>
                  </a:lnTo>
                  <a:cubicBezTo>
                    <a:pt x="0" y="22871"/>
                    <a:pt x="3279" y="14954"/>
                    <a:pt x="9117" y="9117"/>
                  </a:cubicBezTo>
                  <a:cubicBezTo>
                    <a:pt x="14954" y="3279"/>
                    <a:pt x="22871" y="0"/>
                    <a:pt x="31126" y="0"/>
                  </a:cubicBezTo>
                  <a:close/>
                </a:path>
              </a:pathLst>
            </a:custGeom>
            <a:solidFill>
              <a:srgbClr val="C39B7F"/>
            </a:solidFill>
          </p:spPr>
        </p:sp>
        <p:sp>
          <p:nvSpPr>
            <p:cNvPr name="TextBox 20" id="20"/>
            <p:cNvSpPr txBox="true"/>
            <p:nvPr/>
          </p:nvSpPr>
          <p:spPr>
            <a:xfrm>
              <a:off x="0" y="-57150"/>
              <a:ext cx="3340948" cy="517160"/>
            </a:xfrm>
            <a:prstGeom prst="rect">
              <a:avLst/>
            </a:prstGeom>
          </p:spPr>
          <p:txBody>
            <a:bodyPr anchor="ctr" rtlCol="false" tIns="50800" lIns="50800" bIns="50800" rIns="50800"/>
            <a:lstStyle/>
            <a:p>
              <a:pPr algn="ctr">
                <a:lnSpc>
                  <a:spcPts val="3631"/>
                </a:lnSpc>
              </a:pPr>
            </a:p>
          </p:txBody>
        </p:sp>
      </p:grpSp>
      <p:grpSp>
        <p:nvGrpSpPr>
          <p:cNvPr name="Group 21" id="21"/>
          <p:cNvGrpSpPr/>
          <p:nvPr/>
        </p:nvGrpSpPr>
        <p:grpSpPr>
          <a:xfrm rot="0">
            <a:off x="995397" y="2770084"/>
            <a:ext cx="2407859" cy="2407859"/>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7355"/>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3631"/>
                </a:lnSpc>
              </a:pPr>
            </a:p>
          </p:txBody>
        </p:sp>
      </p:grpSp>
      <p:sp>
        <p:nvSpPr>
          <p:cNvPr name="TextBox 24" id="24"/>
          <p:cNvSpPr txBox="true"/>
          <p:nvPr/>
        </p:nvSpPr>
        <p:spPr>
          <a:xfrm rot="0">
            <a:off x="2199327" y="374546"/>
            <a:ext cx="14377149" cy="2066925"/>
          </a:xfrm>
          <a:prstGeom prst="rect">
            <a:avLst/>
          </a:prstGeom>
        </p:spPr>
        <p:txBody>
          <a:bodyPr anchor="t" rtlCol="false" tIns="0" lIns="0" bIns="0" rIns="0">
            <a:spAutoFit/>
          </a:bodyPr>
          <a:lstStyle/>
          <a:p>
            <a:pPr algn="ctr">
              <a:lnSpc>
                <a:spcPts val="16800"/>
              </a:lnSpc>
            </a:pPr>
            <a:r>
              <a:rPr lang="en-US" sz="12000">
                <a:solidFill>
                  <a:srgbClr val="000000"/>
                </a:solidFill>
                <a:latin typeface="Paytone One"/>
                <a:ea typeface="Paytone One"/>
                <a:cs typeface="Paytone One"/>
                <a:sym typeface="Paytone One"/>
              </a:rPr>
              <a:t>Project Objectives </a:t>
            </a:r>
          </a:p>
        </p:txBody>
      </p:sp>
      <p:sp>
        <p:nvSpPr>
          <p:cNvPr name="TextBox 25" id="25"/>
          <p:cNvSpPr txBox="true"/>
          <p:nvPr/>
        </p:nvSpPr>
        <p:spPr>
          <a:xfrm rot="0">
            <a:off x="4052970" y="3294850"/>
            <a:ext cx="11007787" cy="1659255"/>
          </a:xfrm>
          <a:prstGeom prst="rect">
            <a:avLst/>
          </a:prstGeom>
        </p:spPr>
        <p:txBody>
          <a:bodyPr anchor="t" rtlCol="false" tIns="0" lIns="0" bIns="0" rIns="0">
            <a:spAutoFit/>
          </a:bodyPr>
          <a:lstStyle/>
          <a:p>
            <a:pPr algn="l">
              <a:lnSpc>
                <a:spcPts val="6719"/>
              </a:lnSpc>
            </a:pPr>
            <a:r>
              <a:rPr lang="en-US" sz="4800" b="true">
                <a:solidFill>
                  <a:srgbClr val="000000"/>
                </a:solidFill>
                <a:latin typeface="Quicksand Bold"/>
                <a:ea typeface="Quicksand Bold"/>
                <a:cs typeface="Quicksand Bold"/>
                <a:sym typeface="Quicksand Bold"/>
              </a:rPr>
              <a:t>To learn to build basic circuits using basic circuit components.</a:t>
            </a:r>
          </a:p>
        </p:txBody>
      </p:sp>
      <p:sp>
        <p:nvSpPr>
          <p:cNvPr name="TextBox 26" id="26"/>
          <p:cNvSpPr txBox="true"/>
          <p:nvPr/>
        </p:nvSpPr>
        <p:spPr>
          <a:xfrm rot="0">
            <a:off x="4052970" y="5676060"/>
            <a:ext cx="10604823" cy="1659255"/>
          </a:xfrm>
          <a:prstGeom prst="rect">
            <a:avLst/>
          </a:prstGeom>
        </p:spPr>
        <p:txBody>
          <a:bodyPr anchor="t" rtlCol="false" tIns="0" lIns="0" bIns="0" rIns="0">
            <a:spAutoFit/>
          </a:bodyPr>
          <a:lstStyle/>
          <a:p>
            <a:pPr algn="l">
              <a:lnSpc>
                <a:spcPts val="6719"/>
              </a:lnSpc>
            </a:pPr>
            <a:r>
              <a:rPr lang="en-US" sz="4800" b="true">
                <a:solidFill>
                  <a:srgbClr val="000000"/>
                </a:solidFill>
                <a:latin typeface="Quicksand Bold"/>
                <a:ea typeface="Quicksand Bold"/>
                <a:cs typeface="Quicksand Bold"/>
                <a:sym typeface="Quicksand Bold"/>
              </a:rPr>
              <a:t>To learn how a water level indicator works.</a:t>
            </a:r>
          </a:p>
        </p:txBody>
      </p:sp>
      <p:sp>
        <p:nvSpPr>
          <p:cNvPr name="TextBox 27" id="27"/>
          <p:cNvSpPr txBox="true"/>
          <p:nvPr/>
        </p:nvSpPr>
        <p:spPr>
          <a:xfrm rot="0">
            <a:off x="4052970" y="7881460"/>
            <a:ext cx="11007787" cy="1659255"/>
          </a:xfrm>
          <a:prstGeom prst="rect">
            <a:avLst/>
          </a:prstGeom>
        </p:spPr>
        <p:txBody>
          <a:bodyPr anchor="t" rtlCol="false" tIns="0" lIns="0" bIns="0" rIns="0">
            <a:spAutoFit/>
          </a:bodyPr>
          <a:lstStyle/>
          <a:p>
            <a:pPr algn="l">
              <a:lnSpc>
                <a:spcPts val="6719"/>
              </a:lnSpc>
            </a:pPr>
            <a:r>
              <a:rPr lang="en-US" sz="4800" b="true">
                <a:solidFill>
                  <a:srgbClr val="000000"/>
                </a:solidFill>
                <a:latin typeface="Quicksand Bold"/>
                <a:ea typeface="Quicksand Bold"/>
                <a:cs typeface="Quicksand Bold"/>
                <a:sym typeface="Quicksand Bold"/>
              </a:rPr>
              <a:t>To simulate the circuit using software like LTspice.</a:t>
            </a:r>
          </a:p>
        </p:txBody>
      </p:sp>
      <p:grpSp>
        <p:nvGrpSpPr>
          <p:cNvPr name="Group 28" id="28"/>
          <p:cNvGrpSpPr/>
          <p:nvPr/>
        </p:nvGrpSpPr>
        <p:grpSpPr>
          <a:xfrm rot="0">
            <a:off x="995397" y="5192230"/>
            <a:ext cx="2407859" cy="240785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7355"/>
            </a:solidFill>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3631"/>
                </a:lnSpc>
              </a:pPr>
            </a:p>
          </p:txBody>
        </p:sp>
      </p:grpSp>
      <p:grpSp>
        <p:nvGrpSpPr>
          <p:cNvPr name="Group 31" id="31"/>
          <p:cNvGrpSpPr/>
          <p:nvPr/>
        </p:nvGrpSpPr>
        <p:grpSpPr>
          <a:xfrm rot="0">
            <a:off x="995397" y="7614376"/>
            <a:ext cx="2407859" cy="2407859"/>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A7355"/>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3631"/>
                </a:lnSpc>
              </a:pPr>
            </a:p>
          </p:txBody>
        </p:sp>
      </p:grpSp>
      <p:sp>
        <p:nvSpPr>
          <p:cNvPr name="TextBox 34" id="34"/>
          <p:cNvSpPr txBox="true"/>
          <p:nvPr/>
        </p:nvSpPr>
        <p:spPr>
          <a:xfrm rot="0">
            <a:off x="1809063" y="3355206"/>
            <a:ext cx="780528"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Quicksand Bold"/>
                <a:ea typeface="Quicksand Bold"/>
                <a:cs typeface="Quicksand Bold"/>
                <a:sym typeface="Quicksand Bold"/>
              </a:rPr>
              <a:t>1.</a:t>
            </a:r>
          </a:p>
        </p:txBody>
      </p:sp>
      <p:sp>
        <p:nvSpPr>
          <p:cNvPr name="TextBox 35" id="35"/>
          <p:cNvSpPr txBox="true"/>
          <p:nvPr/>
        </p:nvSpPr>
        <p:spPr>
          <a:xfrm rot="0">
            <a:off x="1809063" y="5777352"/>
            <a:ext cx="780528"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Quicksand Bold"/>
                <a:ea typeface="Quicksand Bold"/>
                <a:cs typeface="Quicksand Bold"/>
                <a:sym typeface="Quicksand Bold"/>
              </a:rPr>
              <a:t>2.</a:t>
            </a:r>
          </a:p>
        </p:txBody>
      </p:sp>
      <p:sp>
        <p:nvSpPr>
          <p:cNvPr name="TextBox 36" id="36"/>
          <p:cNvSpPr txBox="true"/>
          <p:nvPr/>
        </p:nvSpPr>
        <p:spPr>
          <a:xfrm rot="0">
            <a:off x="1809063" y="8199498"/>
            <a:ext cx="780528" cy="1104265"/>
          </a:xfrm>
          <a:prstGeom prst="rect">
            <a:avLst/>
          </a:prstGeom>
        </p:spPr>
        <p:txBody>
          <a:bodyPr anchor="t" rtlCol="false" tIns="0" lIns="0" bIns="0" rIns="0">
            <a:spAutoFit/>
          </a:bodyPr>
          <a:lstStyle/>
          <a:p>
            <a:pPr algn="l">
              <a:lnSpc>
                <a:spcPts val="8959"/>
              </a:lnSpc>
            </a:pPr>
            <a:r>
              <a:rPr lang="en-US" sz="6399" b="true">
                <a:solidFill>
                  <a:srgbClr val="000000"/>
                </a:solidFill>
                <a:latin typeface="Quicksand Bold"/>
                <a:ea typeface="Quicksand Bold"/>
                <a:cs typeface="Quicksand Bold"/>
                <a:sym typeface="Quicksand Bold"/>
              </a:rPr>
              <a:t>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grpSp>
        <p:nvGrpSpPr>
          <p:cNvPr name="Group 2" id="2"/>
          <p:cNvGrpSpPr/>
          <p:nvPr/>
        </p:nvGrpSpPr>
        <p:grpSpPr>
          <a:xfrm rot="0">
            <a:off x="1028700" y="2759891"/>
            <a:ext cx="16230600" cy="6498409"/>
            <a:chOff x="0" y="0"/>
            <a:chExt cx="4274726" cy="1711515"/>
          </a:xfrm>
        </p:grpSpPr>
        <p:sp>
          <p:nvSpPr>
            <p:cNvPr name="Freeform 3" id="3"/>
            <p:cNvSpPr/>
            <p:nvPr/>
          </p:nvSpPr>
          <p:spPr>
            <a:xfrm flipH="false" flipV="false" rot="0">
              <a:off x="0" y="0"/>
              <a:ext cx="4274726" cy="1711515"/>
            </a:xfrm>
            <a:custGeom>
              <a:avLst/>
              <a:gdLst/>
              <a:ahLst/>
              <a:cxnLst/>
              <a:rect r="r" b="b" t="t" l="l"/>
              <a:pathLst>
                <a:path h="1711515" w="4274726">
                  <a:moveTo>
                    <a:pt x="24327" y="0"/>
                  </a:moveTo>
                  <a:lnTo>
                    <a:pt x="4250399" y="0"/>
                  </a:lnTo>
                  <a:cubicBezTo>
                    <a:pt x="4263834" y="0"/>
                    <a:pt x="4274726" y="10891"/>
                    <a:pt x="4274726" y="24327"/>
                  </a:cubicBezTo>
                  <a:lnTo>
                    <a:pt x="4274726" y="1687188"/>
                  </a:lnTo>
                  <a:cubicBezTo>
                    <a:pt x="4274726" y="1700624"/>
                    <a:pt x="4263834" y="1711515"/>
                    <a:pt x="4250399" y="1711515"/>
                  </a:cubicBezTo>
                  <a:lnTo>
                    <a:pt x="24327" y="1711515"/>
                  </a:lnTo>
                  <a:cubicBezTo>
                    <a:pt x="10891" y="1711515"/>
                    <a:pt x="0" y="1700624"/>
                    <a:pt x="0" y="1687188"/>
                  </a:cubicBezTo>
                  <a:lnTo>
                    <a:pt x="0" y="24327"/>
                  </a:lnTo>
                  <a:cubicBezTo>
                    <a:pt x="0" y="10891"/>
                    <a:pt x="10891" y="0"/>
                    <a:pt x="24327" y="0"/>
                  </a:cubicBezTo>
                  <a:close/>
                </a:path>
              </a:pathLst>
            </a:custGeom>
            <a:solidFill>
              <a:srgbClr val="DCC3AC"/>
            </a:solidFill>
          </p:spPr>
        </p:sp>
        <p:sp>
          <p:nvSpPr>
            <p:cNvPr name="TextBox 4" id="4"/>
            <p:cNvSpPr txBox="true"/>
            <p:nvPr/>
          </p:nvSpPr>
          <p:spPr>
            <a:xfrm>
              <a:off x="0" y="-38100"/>
              <a:ext cx="4274726" cy="174961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3067879">
            <a:off x="15046306" y="7691060"/>
            <a:ext cx="2484075" cy="3134480"/>
          </a:xfrm>
          <a:custGeom>
            <a:avLst/>
            <a:gdLst/>
            <a:ahLst/>
            <a:cxnLst/>
            <a:rect r="r" b="b" t="t" l="l"/>
            <a:pathLst>
              <a:path h="3134480" w="2484075">
                <a:moveTo>
                  <a:pt x="0" y="0"/>
                </a:moveTo>
                <a:lnTo>
                  <a:pt x="2484075" y="0"/>
                </a:lnTo>
                <a:lnTo>
                  <a:pt x="2484075" y="3134480"/>
                </a:lnTo>
                <a:lnTo>
                  <a:pt x="0" y="3134480"/>
                </a:lnTo>
                <a:lnTo>
                  <a:pt x="0" y="0"/>
                </a:lnTo>
                <a:close/>
              </a:path>
            </a:pathLst>
          </a:custGeom>
          <a:blipFill>
            <a:blip r:embed="rId2"/>
            <a:stretch>
              <a:fillRect l="0" t="0" r="0" b="0"/>
            </a:stretch>
          </a:blipFill>
        </p:spPr>
      </p:sp>
      <p:sp>
        <p:nvSpPr>
          <p:cNvPr name="Freeform 6" id="6"/>
          <p:cNvSpPr/>
          <p:nvPr/>
        </p:nvSpPr>
        <p:spPr>
          <a:xfrm flipH="false" flipV="false" rot="-4063775">
            <a:off x="729149" y="2068980"/>
            <a:ext cx="1806132" cy="1934278"/>
          </a:xfrm>
          <a:custGeom>
            <a:avLst/>
            <a:gdLst/>
            <a:ahLst/>
            <a:cxnLst/>
            <a:rect r="r" b="b" t="t" l="l"/>
            <a:pathLst>
              <a:path h="1934278" w="1806132">
                <a:moveTo>
                  <a:pt x="0" y="0"/>
                </a:moveTo>
                <a:lnTo>
                  <a:pt x="1806132" y="0"/>
                </a:lnTo>
                <a:lnTo>
                  <a:pt x="1806132" y="1934278"/>
                </a:lnTo>
                <a:lnTo>
                  <a:pt x="0" y="1934278"/>
                </a:lnTo>
                <a:lnTo>
                  <a:pt x="0" y="0"/>
                </a:lnTo>
                <a:close/>
              </a:path>
            </a:pathLst>
          </a:custGeom>
          <a:blipFill>
            <a:blip r:embed="rId3"/>
            <a:stretch>
              <a:fillRect l="0" t="0" r="0" b="0"/>
            </a:stretch>
          </a:blipFill>
        </p:spPr>
      </p:sp>
      <p:sp>
        <p:nvSpPr>
          <p:cNvPr name="Freeform 7" id="7"/>
          <p:cNvSpPr/>
          <p:nvPr/>
        </p:nvSpPr>
        <p:spPr>
          <a:xfrm flipH="false" flipV="false" rot="0">
            <a:off x="14253239" y="-1001116"/>
            <a:ext cx="6012122" cy="2029816"/>
          </a:xfrm>
          <a:custGeom>
            <a:avLst/>
            <a:gdLst/>
            <a:ahLst/>
            <a:cxnLst/>
            <a:rect r="r" b="b" t="t" l="l"/>
            <a:pathLst>
              <a:path h="2029816" w="6012122">
                <a:moveTo>
                  <a:pt x="0" y="0"/>
                </a:moveTo>
                <a:lnTo>
                  <a:pt x="6012122" y="0"/>
                </a:lnTo>
                <a:lnTo>
                  <a:pt x="6012122" y="2029816"/>
                </a:lnTo>
                <a:lnTo>
                  <a:pt x="0" y="20298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688650" y="-2388553"/>
            <a:ext cx="4030989" cy="4114800"/>
          </a:xfrm>
          <a:custGeom>
            <a:avLst/>
            <a:gdLst/>
            <a:ahLst/>
            <a:cxnLst/>
            <a:rect r="r" b="b" t="t" l="l"/>
            <a:pathLst>
              <a:path h="4114800" w="4030989">
                <a:moveTo>
                  <a:pt x="0" y="0"/>
                </a:moveTo>
                <a:lnTo>
                  <a:pt x="4030989" y="0"/>
                </a:lnTo>
                <a:lnTo>
                  <a:pt x="403098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749138" y="477129"/>
            <a:ext cx="8059828"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ea typeface="Paytone One"/>
                <a:cs typeface="Paytone One"/>
                <a:sym typeface="Paytone One"/>
              </a:rPr>
              <a:t>Work Plan</a:t>
            </a:r>
          </a:p>
        </p:txBody>
      </p:sp>
      <p:sp>
        <p:nvSpPr>
          <p:cNvPr name="TextBox 10" id="10"/>
          <p:cNvSpPr txBox="true"/>
          <p:nvPr/>
        </p:nvSpPr>
        <p:spPr>
          <a:xfrm rot="0">
            <a:off x="2522805" y="3146411"/>
            <a:ext cx="14361602" cy="5350867"/>
          </a:xfrm>
          <a:prstGeom prst="rect">
            <a:avLst/>
          </a:prstGeom>
        </p:spPr>
        <p:txBody>
          <a:bodyPr anchor="t" rtlCol="false" tIns="0" lIns="0" bIns="0" rIns="0">
            <a:spAutoFit/>
          </a:bodyPr>
          <a:lstStyle/>
          <a:p>
            <a:pPr algn="l">
              <a:lnSpc>
                <a:spcPts val="6064"/>
              </a:lnSpc>
            </a:pPr>
            <a:r>
              <a:rPr lang="en-US" sz="4331" b="true">
                <a:solidFill>
                  <a:srgbClr val="000000"/>
                </a:solidFill>
                <a:latin typeface="Quicksand Bold"/>
                <a:ea typeface="Quicksand Bold"/>
                <a:cs typeface="Quicksand Bold"/>
                <a:sym typeface="Quicksand Bold"/>
              </a:rPr>
              <a:t>To build a water level indicator which will </a:t>
            </a:r>
          </a:p>
          <a:p>
            <a:pPr algn="l" marL="935210" indent="-467605" lvl="1">
              <a:lnSpc>
                <a:spcPts val="6064"/>
              </a:lnSpc>
              <a:buFont typeface="Arial"/>
              <a:buChar char="•"/>
            </a:pPr>
            <a:r>
              <a:rPr lang="en-US" b="true" sz="4331">
                <a:solidFill>
                  <a:srgbClr val="000000"/>
                </a:solidFill>
                <a:latin typeface="Quicksand Bold"/>
                <a:ea typeface="Quicksand Bold"/>
                <a:cs typeface="Quicksand Bold"/>
                <a:sym typeface="Quicksand Bold"/>
              </a:rPr>
              <a:t>indicate no light in case the tank is empty</a:t>
            </a:r>
          </a:p>
          <a:p>
            <a:pPr algn="l" marL="935210" indent="-467605" lvl="1">
              <a:lnSpc>
                <a:spcPts val="6064"/>
              </a:lnSpc>
              <a:buFont typeface="Arial"/>
              <a:buChar char="•"/>
            </a:pPr>
            <a:r>
              <a:rPr lang="en-US" b="true" sz="4331">
                <a:solidFill>
                  <a:srgbClr val="000000"/>
                </a:solidFill>
                <a:latin typeface="Quicksand Bold"/>
                <a:ea typeface="Quicksand Bold"/>
                <a:cs typeface="Quicksand Bold"/>
                <a:sym typeface="Quicksand Bold"/>
              </a:rPr>
              <a:t>indicate blue light if the tank is about 25% filled.</a:t>
            </a:r>
          </a:p>
          <a:p>
            <a:pPr algn="l" marL="935210" indent="-467605" lvl="1">
              <a:lnSpc>
                <a:spcPts val="6064"/>
              </a:lnSpc>
              <a:buFont typeface="Arial"/>
              <a:buChar char="•"/>
            </a:pPr>
            <a:r>
              <a:rPr lang="en-US" b="true" sz="4331">
                <a:solidFill>
                  <a:srgbClr val="000000"/>
                </a:solidFill>
                <a:latin typeface="Quicksand Bold"/>
                <a:ea typeface="Quicksand Bold"/>
                <a:cs typeface="Quicksand Bold"/>
                <a:sym typeface="Quicksand Bold"/>
              </a:rPr>
              <a:t>indicate green light if the tank is 50% filled.</a:t>
            </a:r>
          </a:p>
          <a:p>
            <a:pPr algn="l" marL="935210" indent="-467605" lvl="1">
              <a:lnSpc>
                <a:spcPts val="6064"/>
              </a:lnSpc>
              <a:buFont typeface="Arial"/>
              <a:buChar char="•"/>
            </a:pPr>
            <a:r>
              <a:rPr lang="en-US" b="true" sz="4331">
                <a:solidFill>
                  <a:srgbClr val="000000"/>
                </a:solidFill>
                <a:latin typeface="Quicksand Bold"/>
                <a:ea typeface="Quicksand Bold"/>
                <a:cs typeface="Quicksand Bold"/>
                <a:sym typeface="Quicksand Bold"/>
              </a:rPr>
              <a:t>indicate yellow light if the tank is 75% filled.</a:t>
            </a:r>
          </a:p>
          <a:p>
            <a:pPr algn="l" marL="935210" indent="-467605" lvl="1">
              <a:lnSpc>
                <a:spcPts val="6064"/>
              </a:lnSpc>
              <a:buFont typeface="Arial"/>
              <a:buChar char="•"/>
            </a:pPr>
            <a:r>
              <a:rPr lang="en-US" b="true" sz="4331">
                <a:solidFill>
                  <a:srgbClr val="000000"/>
                </a:solidFill>
                <a:latin typeface="Quicksand Bold"/>
                <a:ea typeface="Quicksand Bold"/>
                <a:cs typeface="Quicksand Bold"/>
                <a:sym typeface="Quicksand Bold"/>
              </a:rPr>
              <a:t>indicate red light if the tank is 90% filled and also the buzzer starts beep sound as a sign of warning.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0">
            <a:off x="-2648463" y="4941790"/>
            <a:ext cx="10602160" cy="10602160"/>
          </a:xfrm>
          <a:custGeom>
            <a:avLst/>
            <a:gdLst/>
            <a:ahLst/>
            <a:cxnLst/>
            <a:rect r="r" b="b" t="t" l="l"/>
            <a:pathLst>
              <a:path h="10602160" w="10602160">
                <a:moveTo>
                  <a:pt x="0" y="0"/>
                </a:moveTo>
                <a:lnTo>
                  <a:pt x="10602159" y="0"/>
                </a:lnTo>
                <a:lnTo>
                  <a:pt x="10602159" y="10602159"/>
                </a:lnTo>
                <a:lnTo>
                  <a:pt x="0" y="1060215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300025" y="-3217127"/>
            <a:ext cx="10602160" cy="10602160"/>
          </a:xfrm>
          <a:custGeom>
            <a:avLst/>
            <a:gdLst/>
            <a:ahLst/>
            <a:cxnLst/>
            <a:rect r="r" b="b" t="t" l="l"/>
            <a:pathLst>
              <a:path h="10602160" w="10602160">
                <a:moveTo>
                  <a:pt x="0" y="0"/>
                </a:moveTo>
                <a:lnTo>
                  <a:pt x="10602159" y="0"/>
                </a:lnTo>
                <a:lnTo>
                  <a:pt x="10602159" y="10602159"/>
                </a:lnTo>
                <a:lnTo>
                  <a:pt x="0" y="10602159"/>
                </a:lnTo>
                <a:lnTo>
                  <a:pt x="0" y="0"/>
                </a:lnTo>
                <a:close/>
              </a:path>
            </a:pathLst>
          </a:custGeom>
          <a:blipFill>
            <a:blip r:embed="rId4">
              <a:alphaModFix amt="3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701850" y="625279"/>
            <a:ext cx="16884300" cy="8633021"/>
            <a:chOff x="0" y="0"/>
            <a:chExt cx="4446894" cy="2273717"/>
          </a:xfrm>
        </p:grpSpPr>
        <p:sp>
          <p:nvSpPr>
            <p:cNvPr name="Freeform 5" id="5"/>
            <p:cNvSpPr/>
            <p:nvPr/>
          </p:nvSpPr>
          <p:spPr>
            <a:xfrm flipH="false" flipV="false" rot="0">
              <a:off x="0" y="0"/>
              <a:ext cx="4446894" cy="2273717"/>
            </a:xfrm>
            <a:custGeom>
              <a:avLst/>
              <a:gdLst/>
              <a:ahLst/>
              <a:cxnLst/>
              <a:rect r="r" b="b" t="t" l="l"/>
              <a:pathLst>
                <a:path h="2273717" w="4446894">
                  <a:moveTo>
                    <a:pt x="0" y="0"/>
                  </a:moveTo>
                  <a:lnTo>
                    <a:pt x="4446894" y="0"/>
                  </a:lnTo>
                  <a:lnTo>
                    <a:pt x="4446894" y="2273717"/>
                  </a:lnTo>
                  <a:lnTo>
                    <a:pt x="0" y="2273717"/>
                  </a:lnTo>
                  <a:close/>
                </a:path>
              </a:pathLst>
            </a:custGeom>
            <a:solidFill>
              <a:srgbClr val="DCC3AC"/>
            </a:solidFill>
          </p:spPr>
        </p:sp>
        <p:sp>
          <p:nvSpPr>
            <p:cNvPr name="TextBox 6" id="6"/>
            <p:cNvSpPr txBox="true"/>
            <p:nvPr/>
          </p:nvSpPr>
          <p:spPr>
            <a:xfrm>
              <a:off x="0" y="-38100"/>
              <a:ext cx="4446894" cy="2311817"/>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3974009" y="0"/>
            <a:ext cx="10497596" cy="2083952"/>
            <a:chOff x="0" y="0"/>
            <a:chExt cx="2764799" cy="548860"/>
          </a:xfrm>
        </p:grpSpPr>
        <p:sp>
          <p:nvSpPr>
            <p:cNvPr name="Freeform 8" id="8"/>
            <p:cNvSpPr/>
            <p:nvPr/>
          </p:nvSpPr>
          <p:spPr>
            <a:xfrm flipH="false" flipV="false" rot="0">
              <a:off x="0" y="0"/>
              <a:ext cx="2764799" cy="548860"/>
            </a:xfrm>
            <a:custGeom>
              <a:avLst/>
              <a:gdLst/>
              <a:ahLst/>
              <a:cxnLst/>
              <a:rect r="r" b="b" t="t" l="l"/>
              <a:pathLst>
                <a:path h="548860" w="2764799">
                  <a:moveTo>
                    <a:pt x="37612" y="0"/>
                  </a:moveTo>
                  <a:lnTo>
                    <a:pt x="2727187" y="0"/>
                  </a:lnTo>
                  <a:cubicBezTo>
                    <a:pt x="2747959" y="0"/>
                    <a:pt x="2764799" y="16840"/>
                    <a:pt x="2764799" y="37612"/>
                  </a:cubicBezTo>
                  <a:lnTo>
                    <a:pt x="2764799" y="511248"/>
                  </a:lnTo>
                  <a:cubicBezTo>
                    <a:pt x="2764799" y="532020"/>
                    <a:pt x="2747959" y="548860"/>
                    <a:pt x="2727187" y="548860"/>
                  </a:cubicBezTo>
                  <a:lnTo>
                    <a:pt x="37612" y="548860"/>
                  </a:lnTo>
                  <a:cubicBezTo>
                    <a:pt x="27637" y="548860"/>
                    <a:pt x="18070" y="544897"/>
                    <a:pt x="11016" y="537844"/>
                  </a:cubicBezTo>
                  <a:cubicBezTo>
                    <a:pt x="3963" y="530790"/>
                    <a:pt x="0" y="521223"/>
                    <a:pt x="0" y="511248"/>
                  </a:cubicBezTo>
                  <a:lnTo>
                    <a:pt x="0" y="37612"/>
                  </a:lnTo>
                  <a:cubicBezTo>
                    <a:pt x="0" y="27637"/>
                    <a:pt x="3963" y="18070"/>
                    <a:pt x="11016" y="11016"/>
                  </a:cubicBezTo>
                  <a:cubicBezTo>
                    <a:pt x="18070" y="3963"/>
                    <a:pt x="27637" y="0"/>
                    <a:pt x="37612" y="0"/>
                  </a:cubicBezTo>
                  <a:close/>
                </a:path>
              </a:pathLst>
            </a:custGeom>
            <a:solidFill>
              <a:srgbClr val="AD5545"/>
            </a:solidFill>
          </p:spPr>
        </p:sp>
        <p:sp>
          <p:nvSpPr>
            <p:cNvPr name="TextBox 9" id="9"/>
            <p:cNvSpPr txBox="true"/>
            <p:nvPr/>
          </p:nvSpPr>
          <p:spPr>
            <a:xfrm>
              <a:off x="0" y="-38100"/>
              <a:ext cx="2764799" cy="58696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2485240">
            <a:off x="12998951" y="7834578"/>
            <a:ext cx="6341309" cy="1487325"/>
          </a:xfrm>
          <a:custGeom>
            <a:avLst/>
            <a:gdLst/>
            <a:ahLst/>
            <a:cxnLst/>
            <a:rect r="r" b="b" t="t" l="l"/>
            <a:pathLst>
              <a:path h="1487325" w="6341309">
                <a:moveTo>
                  <a:pt x="0" y="0"/>
                </a:moveTo>
                <a:lnTo>
                  <a:pt x="6341309" y="0"/>
                </a:lnTo>
                <a:lnTo>
                  <a:pt x="6341309" y="1487325"/>
                </a:lnTo>
                <a:lnTo>
                  <a:pt x="0" y="14873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865275" y="2413809"/>
            <a:ext cx="16557450" cy="6147257"/>
          </a:xfrm>
          <a:prstGeom prst="rect">
            <a:avLst/>
          </a:prstGeom>
        </p:spPr>
        <p:txBody>
          <a:bodyPr anchor="t" rtlCol="false" tIns="0" lIns="0" bIns="0" rIns="0">
            <a:spAutoFit/>
          </a:bodyPr>
          <a:lstStyle/>
          <a:p>
            <a:pPr algn="l" marL="940674" indent="-470337" lvl="1">
              <a:lnSpc>
                <a:spcPts val="6099"/>
              </a:lnSpc>
              <a:buFont typeface="Arial"/>
              <a:buChar char="•"/>
            </a:pPr>
            <a:r>
              <a:rPr lang="en-US" b="true" sz="4356">
                <a:solidFill>
                  <a:srgbClr val="000000"/>
                </a:solidFill>
                <a:latin typeface="Quicksand Bold"/>
                <a:ea typeface="Quicksand Bold"/>
                <a:cs typeface="Quicksand Bold"/>
                <a:sym typeface="Quicksand Bold"/>
              </a:rPr>
              <a:t>The basic idea is to use op-amps as comparators to identify the level of water in the tank. </a:t>
            </a:r>
          </a:p>
          <a:p>
            <a:pPr algn="l" marL="940674" indent="-470337" lvl="1">
              <a:lnSpc>
                <a:spcPts val="6099"/>
              </a:lnSpc>
              <a:buFont typeface="Arial"/>
              <a:buChar char="•"/>
            </a:pPr>
            <a:r>
              <a:rPr lang="en-US" b="true" sz="4356">
                <a:solidFill>
                  <a:srgbClr val="000000"/>
                </a:solidFill>
                <a:latin typeface="Quicksand Bold"/>
                <a:ea typeface="Quicksand Bold"/>
                <a:cs typeface="Quicksand Bold"/>
                <a:sym typeface="Quicksand Bold"/>
              </a:rPr>
              <a:t>Each op amp gets activated at different water levels. </a:t>
            </a:r>
          </a:p>
          <a:p>
            <a:pPr algn="l" marL="940674" indent="-470337" lvl="1">
              <a:lnSpc>
                <a:spcPts val="6099"/>
              </a:lnSpc>
              <a:buFont typeface="Arial"/>
              <a:buChar char="•"/>
            </a:pPr>
            <a:r>
              <a:rPr lang="en-US" b="true" sz="4356">
                <a:solidFill>
                  <a:srgbClr val="000000"/>
                </a:solidFill>
                <a:latin typeface="Quicksand Bold"/>
                <a:ea typeface="Quicksand Bold"/>
                <a:cs typeface="Quicksand Bold"/>
                <a:sym typeface="Quicksand Bold"/>
              </a:rPr>
              <a:t>The output of the op-amp is fed to 4 input AND gates in such a manner that only the LED that corresponding to a particular water level glows at a time.</a:t>
            </a:r>
          </a:p>
          <a:p>
            <a:pPr algn="l" marL="940674" indent="-470337" lvl="1">
              <a:lnSpc>
                <a:spcPts val="6099"/>
              </a:lnSpc>
              <a:buFont typeface="Arial"/>
              <a:buChar char="•"/>
            </a:pPr>
            <a:r>
              <a:rPr lang="en-US" b="true" sz="4356">
                <a:solidFill>
                  <a:srgbClr val="000000"/>
                </a:solidFill>
                <a:latin typeface="Quicksand Bold"/>
                <a:ea typeface="Quicksand Bold"/>
                <a:cs typeface="Quicksand Bold"/>
                <a:sym typeface="Quicksand Bold"/>
              </a:rPr>
              <a:t>Also, the output of the topmost op-amp is also connected to the buzzer to indicate that the tank is 90% full.</a:t>
            </a:r>
          </a:p>
        </p:txBody>
      </p:sp>
      <p:sp>
        <p:nvSpPr>
          <p:cNvPr name="TextBox 12" id="12"/>
          <p:cNvSpPr txBox="true"/>
          <p:nvPr/>
        </p:nvSpPr>
        <p:spPr>
          <a:xfrm rot="0">
            <a:off x="4348041" y="95754"/>
            <a:ext cx="9872741" cy="1604413"/>
          </a:xfrm>
          <a:prstGeom prst="rect">
            <a:avLst/>
          </a:prstGeom>
        </p:spPr>
        <p:txBody>
          <a:bodyPr anchor="t" rtlCol="false" tIns="0" lIns="0" bIns="0" rIns="0">
            <a:spAutoFit/>
          </a:bodyPr>
          <a:lstStyle/>
          <a:p>
            <a:pPr algn="ctr">
              <a:lnSpc>
                <a:spcPts val="13141"/>
              </a:lnSpc>
            </a:pPr>
            <a:r>
              <a:rPr lang="en-US" sz="9386">
                <a:solidFill>
                  <a:srgbClr val="FFFFFF"/>
                </a:solidFill>
                <a:latin typeface="Paytone One"/>
                <a:ea typeface="Paytone One"/>
                <a:cs typeface="Paytone One"/>
                <a:sym typeface="Paytone One"/>
              </a:rPr>
              <a:t>Methodology</a:t>
            </a:r>
          </a:p>
        </p:txBody>
      </p:sp>
      <p:sp>
        <p:nvSpPr>
          <p:cNvPr name="Freeform 13" id="13"/>
          <p:cNvSpPr/>
          <p:nvPr/>
        </p:nvSpPr>
        <p:spPr>
          <a:xfrm flipH="false" flipV="false" rot="-2485240">
            <a:off x="-1692194" y="956505"/>
            <a:ext cx="6341309" cy="1487325"/>
          </a:xfrm>
          <a:custGeom>
            <a:avLst/>
            <a:gdLst/>
            <a:ahLst/>
            <a:cxnLst/>
            <a:rect r="r" b="b" t="t" l="l"/>
            <a:pathLst>
              <a:path h="1487325" w="6341309">
                <a:moveTo>
                  <a:pt x="0" y="0"/>
                </a:moveTo>
                <a:lnTo>
                  <a:pt x="6341309" y="0"/>
                </a:lnTo>
                <a:lnTo>
                  <a:pt x="6341309" y="1487325"/>
                </a:lnTo>
                <a:lnTo>
                  <a:pt x="0" y="14873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5EC"/>
        </a:solidFill>
      </p:bgPr>
    </p:bg>
    <p:spTree>
      <p:nvGrpSpPr>
        <p:cNvPr id="1" name=""/>
        <p:cNvGrpSpPr/>
        <p:nvPr/>
      </p:nvGrpSpPr>
      <p:grpSpPr>
        <a:xfrm>
          <a:off x="0" y="0"/>
          <a:ext cx="0" cy="0"/>
          <a:chOff x="0" y="0"/>
          <a:chExt cx="0" cy="0"/>
        </a:xfrm>
      </p:grpSpPr>
      <p:sp>
        <p:nvSpPr>
          <p:cNvPr name="Freeform 2" id="2"/>
          <p:cNvSpPr/>
          <p:nvPr/>
        </p:nvSpPr>
        <p:spPr>
          <a:xfrm flipH="false" flipV="false" rot="8196606">
            <a:off x="12485143" y="-5686488"/>
            <a:ext cx="7299575" cy="10774229"/>
          </a:xfrm>
          <a:custGeom>
            <a:avLst/>
            <a:gdLst/>
            <a:ahLst/>
            <a:cxnLst/>
            <a:rect r="r" b="b" t="t" l="l"/>
            <a:pathLst>
              <a:path h="10774229" w="7299575">
                <a:moveTo>
                  <a:pt x="0" y="0"/>
                </a:moveTo>
                <a:lnTo>
                  <a:pt x="7299576" y="0"/>
                </a:lnTo>
                <a:lnTo>
                  <a:pt x="7299576" y="10774229"/>
                </a:lnTo>
                <a:lnTo>
                  <a:pt x="0" y="1077422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284660">
            <a:off x="2498511" y="-1742558"/>
            <a:ext cx="11189148" cy="16515269"/>
          </a:xfrm>
          <a:custGeom>
            <a:avLst/>
            <a:gdLst/>
            <a:ahLst/>
            <a:cxnLst/>
            <a:rect r="r" b="b" t="t" l="l"/>
            <a:pathLst>
              <a:path h="16515269" w="11189148">
                <a:moveTo>
                  <a:pt x="0" y="0"/>
                </a:moveTo>
                <a:lnTo>
                  <a:pt x="11189149" y="0"/>
                </a:lnTo>
                <a:lnTo>
                  <a:pt x="11189149" y="16515269"/>
                </a:lnTo>
                <a:lnTo>
                  <a:pt x="0" y="16515269"/>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847510" y="0"/>
            <a:ext cx="12391757" cy="10287000"/>
          </a:xfrm>
          <a:custGeom>
            <a:avLst/>
            <a:gdLst/>
            <a:ahLst/>
            <a:cxnLst/>
            <a:rect r="r" b="b" t="t" l="l"/>
            <a:pathLst>
              <a:path h="10287000" w="12391757">
                <a:moveTo>
                  <a:pt x="0" y="0"/>
                </a:moveTo>
                <a:lnTo>
                  <a:pt x="12391757" y="0"/>
                </a:lnTo>
                <a:lnTo>
                  <a:pt x="12391757" y="10287000"/>
                </a:lnTo>
                <a:lnTo>
                  <a:pt x="0" y="10287000"/>
                </a:lnTo>
                <a:lnTo>
                  <a:pt x="0" y="0"/>
                </a:lnTo>
                <a:close/>
              </a:path>
            </a:pathLst>
          </a:custGeom>
          <a:blipFill>
            <a:blip r:embed="rId4"/>
            <a:stretch>
              <a:fillRect l="0" t="0" r="0" b="0"/>
            </a:stretch>
          </a:blipFill>
        </p:spPr>
      </p:sp>
      <p:sp>
        <p:nvSpPr>
          <p:cNvPr name="TextBox 5" id="5"/>
          <p:cNvSpPr txBox="true"/>
          <p:nvPr/>
        </p:nvSpPr>
        <p:spPr>
          <a:xfrm rot="0">
            <a:off x="0" y="538161"/>
            <a:ext cx="5847510"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Paytone One"/>
                <a:ea typeface="Paytone One"/>
                <a:cs typeface="Paytone One"/>
                <a:sym typeface="Paytone One"/>
              </a:rPr>
              <a:t>Circuit diagram</a:t>
            </a:r>
          </a:p>
        </p:txBody>
      </p:sp>
      <p:sp>
        <p:nvSpPr>
          <p:cNvPr name="Freeform 6" id="6"/>
          <p:cNvSpPr/>
          <p:nvPr/>
        </p:nvSpPr>
        <p:spPr>
          <a:xfrm flipH="false" flipV="false" rot="0">
            <a:off x="5999910" y="152400"/>
            <a:ext cx="12391757" cy="10287000"/>
          </a:xfrm>
          <a:custGeom>
            <a:avLst/>
            <a:gdLst/>
            <a:ahLst/>
            <a:cxnLst/>
            <a:rect r="r" b="b" t="t" l="l"/>
            <a:pathLst>
              <a:path h="10287000" w="12391757">
                <a:moveTo>
                  <a:pt x="0" y="0"/>
                </a:moveTo>
                <a:lnTo>
                  <a:pt x="12391757" y="0"/>
                </a:lnTo>
                <a:lnTo>
                  <a:pt x="12391757" y="10287000"/>
                </a:lnTo>
                <a:lnTo>
                  <a:pt x="0" y="10287000"/>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DAFtL-8Ay6U</dc:identifier>
  <dcterms:modified xsi:type="dcterms:W3CDTF">2011-08-01T06:04:30Z</dcterms:modified>
  <cp:revision>1</cp:revision>
  <dc:title>Water Level Indicator</dc:title>
</cp:coreProperties>
</file>